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diagrams/quickStyle1.xml" ContentType="application/vnd.openxmlformats-officedocument.drawingml.diagramStyle+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9" r:id="rId2"/>
  </p:sldMasterIdLst>
  <p:notesMasterIdLst>
    <p:notesMasterId r:id="rId19"/>
  </p:notesMasterIdLst>
  <p:handoutMasterIdLst>
    <p:handoutMasterId r:id="rId20"/>
  </p:handoutMasterIdLst>
  <p:sldIdLst>
    <p:sldId id="257" r:id="rId3"/>
    <p:sldId id="292" r:id="rId4"/>
    <p:sldId id="293" r:id="rId5"/>
    <p:sldId id="295" r:id="rId6"/>
    <p:sldId id="263" r:id="rId7"/>
    <p:sldId id="268" r:id="rId8"/>
    <p:sldId id="275" r:id="rId9"/>
    <p:sldId id="274" r:id="rId10"/>
    <p:sldId id="264" r:id="rId11"/>
    <p:sldId id="279" r:id="rId12"/>
    <p:sldId id="281" r:id="rId13"/>
    <p:sldId id="288" r:id="rId14"/>
    <p:sldId id="289" r:id="rId15"/>
    <p:sldId id="296" r:id="rId16"/>
    <p:sldId id="283" r:id="rId17"/>
    <p:sldId id="280"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68" d="100"/>
          <a:sy n="68" d="100"/>
        </p:scale>
        <p:origin x="-798" y="-96"/>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B92C92-0AF2-486B-8A71-F69362834869}" type="doc">
      <dgm:prSet loTypeId="urn:microsoft.com/office/officeart/2008/layout/HorizontalMultiLevelHierarchy" loCatId="hierarchy" qsTypeId="urn:microsoft.com/office/officeart/2005/8/quickstyle/simple4" qsCatId="simple" csTypeId="urn:microsoft.com/office/officeart/2005/8/colors/colorful3" csCatId="colorful" phldr="1"/>
      <dgm:spPr/>
      <dgm:t>
        <a:bodyPr/>
        <a:lstStyle/>
        <a:p>
          <a:endParaRPr lang="en-US"/>
        </a:p>
      </dgm:t>
    </dgm:pt>
    <dgm:pt modelId="{C59F8E9C-F1D5-4D35-8428-355B6A454B1D}">
      <dgm:prSet phldrT="[Text]" custT="1"/>
      <dgm:spPr/>
      <dgm:t>
        <a:bodyPr/>
        <a:lstStyle/>
        <a:p>
          <a:r>
            <a:rPr lang="en-US" sz="1200" dirty="0"/>
            <a:t>Working Groups</a:t>
          </a:r>
        </a:p>
      </dgm:t>
    </dgm:pt>
    <dgm:pt modelId="{801CA1E6-1523-429C-A809-4849793A9A04}" type="parTrans" cxnId="{306D12D6-D32E-47D7-B85C-3CA4B10A9795}">
      <dgm:prSet/>
      <dgm:spPr/>
      <dgm:t>
        <a:bodyPr/>
        <a:lstStyle/>
        <a:p>
          <a:endParaRPr lang="en-US" sz="1200"/>
        </a:p>
      </dgm:t>
    </dgm:pt>
    <dgm:pt modelId="{7315F061-D7A5-4A22-B677-0075F22DDB49}" type="sibTrans" cxnId="{306D12D6-D32E-47D7-B85C-3CA4B10A9795}">
      <dgm:prSet/>
      <dgm:spPr/>
      <dgm:t>
        <a:bodyPr/>
        <a:lstStyle/>
        <a:p>
          <a:endParaRPr lang="en-US" sz="1200"/>
        </a:p>
      </dgm:t>
    </dgm:pt>
    <dgm:pt modelId="{54F3CB54-D045-4557-AB41-2366AE289DD2}">
      <dgm:prSet phldrT="[Text]" custT="1"/>
      <dgm:spPr/>
      <dgm:t>
        <a:bodyPr/>
        <a:lstStyle/>
        <a:p>
          <a:r>
            <a:rPr lang="en-US" sz="1200" dirty="0"/>
            <a:t>Core Technology Work Group</a:t>
          </a:r>
        </a:p>
      </dgm:t>
    </dgm:pt>
    <dgm:pt modelId="{AACB3094-88EB-4C8A-BB5D-54AA0D9AA764}" type="parTrans" cxnId="{F2BCFD59-9D78-4F24-A0BF-7F23571AEB10}">
      <dgm:prSet custT="1"/>
      <dgm:spPr/>
      <dgm:t>
        <a:bodyPr/>
        <a:lstStyle/>
        <a:p>
          <a:endParaRPr lang="en-US" sz="1200"/>
        </a:p>
      </dgm:t>
    </dgm:pt>
    <dgm:pt modelId="{5DCACFBD-CF35-4E37-992F-F039AB14BBCC}" type="sibTrans" cxnId="{F2BCFD59-9D78-4F24-A0BF-7F23571AEB10}">
      <dgm:prSet/>
      <dgm:spPr/>
      <dgm:t>
        <a:bodyPr/>
        <a:lstStyle/>
        <a:p>
          <a:endParaRPr lang="en-US" sz="1200"/>
        </a:p>
      </dgm:t>
    </dgm:pt>
    <dgm:pt modelId="{515DEBA3-2D84-4CE7-9028-83568561A882}">
      <dgm:prSet phldrT="[Text]" custT="1"/>
      <dgm:spPr/>
      <dgm:t>
        <a:bodyPr/>
        <a:lstStyle/>
        <a:p>
          <a:r>
            <a:rPr lang="en-US" sz="1200" dirty="0"/>
            <a:t>Certification Work Group</a:t>
          </a:r>
        </a:p>
      </dgm:t>
    </dgm:pt>
    <dgm:pt modelId="{435F25B3-1388-4F5E-B20B-E3CD7376FCDA}" type="parTrans" cxnId="{12BAFC70-703A-4CD2-8280-C018098ED8E2}">
      <dgm:prSet custT="1"/>
      <dgm:spPr/>
      <dgm:t>
        <a:bodyPr/>
        <a:lstStyle/>
        <a:p>
          <a:endParaRPr lang="en-US" sz="1200"/>
        </a:p>
      </dgm:t>
    </dgm:pt>
    <dgm:pt modelId="{0A2750A6-BB7F-45E5-BEE3-5A93CE59BC94}" type="sibTrans" cxnId="{12BAFC70-703A-4CD2-8280-C018098ED8E2}">
      <dgm:prSet/>
      <dgm:spPr/>
      <dgm:t>
        <a:bodyPr/>
        <a:lstStyle/>
        <a:p>
          <a:endParaRPr lang="en-US" sz="1200"/>
        </a:p>
      </dgm:t>
    </dgm:pt>
    <dgm:pt modelId="{F7BE13C8-C3EC-42FE-AEC8-7A17E73A94AA}">
      <dgm:prSet phldrT="[Text]" custT="1"/>
      <dgm:spPr/>
      <dgm:t>
        <a:bodyPr/>
        <a:lstStyle/>
        <a:p>
          <a:r>
            <a:rPr lang="en-US" sz="1200" dirty="0"/>
            <a:t>Marketing Communications</a:t>
          </a:r>
          <a:br>
            <a:rPr lang="en-US" sz="1200" dirty="0"/>
          </a:br>
          <a:r>
            <a:rPr lang="en-US" sz="1200" dirty="0"/>
            <a:t>Work Group</a:t>
          </a:r>
        </a:p>
      </dgm:t>
    </dgm:pt>
    <dgm:pt modelId="{5E331812-E5A9-4F9B-972A-7B4D652512C6}" type="parTrans" cxnId="{445EB33D-0AB5-43BD-BCFB-040FECEDD8EC}">
      <dgm:prSet custT="1"/>
      <dgm:spPr/>
      <dgm:t>
        <a:bodyPr/>
        <a:lstStyle/>
        <a:p>
          <a:endParaRPr lang="en-US" sz="1200"/>
        </a:p>
      </dgm:t>
    </dgm:pt>
    <dgm:pt modelId="{4B0C59E9-15DA-45F3-B342-91F47E46331C}" type="sibTrans" cxnId="{445EB33D-0AB5-43BD-BCFB-040FECEDD8EC}">
      <dgm:prSet/>
      <dgm:spPr/>
      <dgm:t>
        <a:bodyPr/>
        <a:lstStyle/>
        <a:p>
          <a:endParaRPr lang="en-US" sz="1200"/>
        </a:p>
      </dgm:t>
    </dgm:pt>
    <dgm:pt modelId="{E19FB357-B375-4245-9011-C283FD111DDB}">
      <dgm:prSet phldrT="[Text]" custT="1"/>
      <dgm:spPr/>
      <dgm:t>
        <a:bodyPr/>
        <a:lstStyle/>
        <a:p>
          <a:r>
            <a:rPr lang="en-US" sz="1200" dirty="0"/>
            <a:t>Membership Work Group</a:t>
          </a:r>
        </a:p>
      </dgm:t>
    </dgm:pt>
    <dgm:pt modelId="{423FD56F-4079-4E47-9143-C306A85B69F9}" type="parTrans" cxnId="{7B04283F-AFA1-4367-B835-06D48525F263}">
      <dgm:prSet custT="1"/>
      <dgm:spPr/>
      <dgm:t>
        <a:bodyPr/>
        <a:lstStyle/>
        <a:p>
          <a:endParaRPr lang="en-US" sz="1200"/>
        </a:p>
      </dgm:t>
    </dgm:pt>
    <dgm:pt modelId="{C7632F27-86F3-41EC-BE8B-EAE4E505D0E7}" type="sibTrans" cxnId="{7B04283F-AFA1-4367-B835-06D48525F263}">
      <dgm:prSet/>
      <dgm:spPr/>
      <dgm:t>
        <a:bodyPr/>
        <a:lstStyle/>
        <a:p>
          <a:endParaRPr lang="en-US" sz="1200"/>
        </a:p>
      </dgm:t>
    </dgm:pt>
    <dgm:pt modelId="{687C108C-5FF8-43F9-9FC6-93D2C85DFF35}">
      <dgm:prSet phldrT="[Text]" custT="1"/>
      <dgm:spPr/>
      <dgm:t>
        <a:bodyPr/>
        <a:lstStyle/>
        <a:p>
          <a:r>
            <a:rPr lang="en-US" sz="1200" dirty="0"/>
            <a:t>Security Work Group</a:t>
          </a:r>
        </a:p>
      </dgm:t>
    </dgm:pt>
    <dgm:pt modelId="{F4E8A92C-4B57-4258-9EBA-35B8B34A0F5B}" type="parTrans" cxnId="{0D41D252-A0D8-4E16-8D5B-99A63978D7A6}">
      <dgm:prSet custT="1"/>
      <dgm:spPr/>
      <dgm:t>
        <a:bodyPr/>
        <a:lstStyle/>
        <a:p>
          <a:endParaRPr lang="en-US" sz="1200"/>
        </a:p>
      </dgm:t>
    </dgm:pt>
    <dgm:pt modelId="{ECE181DB-AFD6-462D-845D-3EDA3E975076}" type="sibTrans" cxnId="{0D41D252-A0D8-4E16-8D5B-99A63978D7A6}">
      <dgm:prSet/>
      <dgm:spPr/>
      <dgm:t>
        <a:bodyPr/>
        <a:lstStyle/>
        <a:p>
          <a:endParaRPr lang="en-US" sz="1200"/>
        </a:p>
      </dgm:t>
    </dgm:pt>
    <dgm:pt modelId="{93B45FDA-A377-4109-970F-2BB6D36A0005}">
      <dgm:prSet phldrT="[Text]" custT="1"/>
      <dgm:spPr/>
      <dgm:t>
        <a:bodyPr/>
        <a:lstStyle/>
        <a:p>
          <a:r>
            <a:rPr lang="en-US" sz="1200" dirty="0"/>
            <a:t>Strategy Work Group</a:t>
          </a:r>
        </a:p>
      </dgm:t>
    </dgm:pt>
    <dgm:pt modelId="{5D5B149B-677C-41FD-ACCA-4082C00D903D}" type="parTrans" cxnId="{4CD95E3B-12CF-4221-B996-FD8A4656CFC4}">
      <dgm:prSet custT="1"/>
      <dgm:spPr/>
      <dgm:t>
        <a:bodyPr/>
        <a:lstStyle/>
        <a:p>
          <a:endParaRPr lang="en-US" sz="1200"/>
        </a:p>
      </dgm:t>
    </dgm:pt>
    <dgm:pt modelId="{A2DAFF31-7503-483E-9C5A-F732E315D63C}" type="sibTrans" cxnId="{4CD95E3B-12CF-4221-B996-FD8A4656CFC4}">
      <dgm:prSet/>
      <dgm:spPr/>
      <dgm:t>
        <a:bodyPr/>
        <a:lstStyle/>
        <a:p>
          <a:endParaRPr lang="en-US" sz="1200"/>
        </a:p>
      </dgm:t>
    </dgm:pt>
    <dgm:pt modelId="{418ABD97-67C6-44E0-A263-6EDAEF2EEC2A}">
      <dgm:prSet phldrT="[Text]" custT="1"/>
      <dgm:spPr/>
      <dgm:t>
        <a:bodyPr/>
        <a:lstStyle/>
        <a:p>
          <a:r>
            <a:rPr lang="en-US" sz="1200" dirty="0" err="1"/>
            <a:t>AllSeen</a:t>
          </a:r>
          <a:r>
            <a:rPr lang="en-US" sz="1200" dirty="0"/>
            <a:t> Work Group</a:t>
          </a:r>
        </a:p>
      </dgm:t>
    </dgm:pt>
    <dgm:pt modelId="{C8C174BD-C56C-4586-B163-B0A389E00F89}" type="parTrans" cxnId="{6136617D-293A-4674-9F24-2D37550276AB}">
      <dgm:prSet/>
      <dgm:spPr/>
      <dgm:t>
        <a:bodyPr/>
        <a:lstStyle/>
        <a:p>
          <a:endParaRPr lang="en-US"/>
        </a:p>
      </dgm:t>
    </dgm:pt>
    <dgm:pt modelId="{7CAC01F5-0743-4C69-B04C-5DCD36D23231}" type="sibTrans" cxnId="{6136617D-293A-4674-9F24-2D37550276AB}">
      <dgm:prSet/>
      <dgm:spPr/>
      <dgm:t>
        <a:bodyPr/>
        <a:lstStyle/>
        <a:p>
          <a:endParaRPr lang="en-US"/>
        </a:p>
      </dgm:t>
    </dgm:pt>
    <dgm:pt modelId="{9E1E0F1C-F41F-4FFE-8CC4-4ECE56BA5A68}">
      <dgm:prSet phldrT="[Text]" custT="1"/>
      <dgm:spPr/>
      <dgm:t>
        <a:bodyPr/>
        <a:lstStyle/>
        <a:p>
          <a:r>
            <a:rPr lang="en-US" sz="1200" dirty="0"/>
            <a:t>UPnP Work Group</a:t>
          </a:r>
        </a:p>
      </dgm:t>
    </dgm:pt>
    <dgm:pt modelId="{00A77A06-F42F-41FF-A7C2-20E9AB6312ED}" type="parTrans" cxnId="{CF5ABB26-66F6-46AC-A0B6-A0B579E10996}">
      <dgm:prSet/>
      <dgm:spPr/>
      <dgm:t>
        <a:bodyPr/>
        <a:lstStyle/>
        <a:p>
          <a:endParaRPr lang="en-US"/>
        </a:p>
      </dgm:t>
    </dgm:pt>
    <dgm:pt modelId="{1D7C6F1C-B79F-41F0-8C86-07445870E383}" type="sibTrans" cxnId="{CF5ABB26-66F6-46AC-A0B6-A0B579E10996}">
      <dgm:prSet/>
      <dgm:spPr/>
      <dgm:t>
        <a:bodyPr/>
        <a:lstStyle/>
        <a:p>
          <a:endParaRPr lang="en-US"/>
        </a:p>
      </dgm:t>
    </dgm:pt>
    <dgm:pt modelId="{04508ED9-6ADB-4A7B-8036-623D35EFC5C1}" type="pres">
      <dgm:prSet presAssocID="{FAB92C92-0AF2-486B-8A71-F69362834869}" presName="Name0" presStyleCnt="0">
        <dgm:presLayoutVars>
          <dgm:chPref val="1"/>
          <dgm:dir/>
          <dgm:animOne val="branch"/>
          <dgm:animLvl val="lvl"/>
          <dgm:resizeHandles val="exact"/>
        </dgm:presLayoutVars>
      </dgm:prSet>
      <dgm:spPr/>
      <dgm:t>
        <a:bodyPr/>
        <a:lstStyle/>
        <a:p>
          <a:endParaRPr lang="en-US"/>
        </a:p>
      </dgm:t>
    </dgm:pt>
    <dgm:pt modelId="{2CB5920D-FA32-439D-B159-52B6B594D6ED}" type="pres">
      <dgm:prSet presAssocID="{C59F8E9C-F1D5-4D35-8428-355B6A454B1D}" presName="root1" presStyleCnt="0"/>
      <dgm:spPr/>
    </dgm:pt>
    <dgm:pt modelId="{542AE1BF-51E2-4294-B538-F20DEFFF7FB1}" type="pres">
      <dgm:prSet presAssocID="{C59F8E9C-F1D5-4D35-8428-355B6A454B1D}" presName="LevelOneTextNode" presStyleLbl="node0" presStyleIdx="0" presStyleCnt="1">
        <dgm:presLayoutVars>
          <dgm:chPref val="3"/>
        </dgm:presLayoutVars>
      </dgm:prSet>
      <dgm:spPr/>
      <dgm:t>
        <a:bodyPr/>
        <a:lstStyle/>
        <a:p>
          <a:endParaRPr lang="en-US"/>
        </a:p>
      </dgm:t>
    </dgm:pt>
    <dgm:pt modelId="{489190AE-3C6D-4891-B774-40DB9B3CE93B}" type="pres">
      <dgm:prSet presAssocID="{C59F8E9C-F1D5-4D35-8428-355B6A454B1D}" presName="level2hierChild" presStyleCnt="0"/>
      <dgm:spPr/>
    </dgm:pt>
    <dgm:pt modelId="{674D14D8-77EA-40B5-B549-DACCF3C20F93}" type="pres">
      <dgm:prSet presAssocID="{AACB3094-88EB-4C8A-BB5D-54AA0D9AA764}" presName="conn2-1" presStyleLbl="parChTrans1D2" presStyleIdx="0" presStyleCnt="8"/>
      <dgm:spPr/>
      <dgm:t>
        <a:bodyPr/>
        <a:lstStyle/>
        <a:p>
          <a:endParaRPr lang="en-US"/>
        </a:p>
      </dgm:t>
    </dgm:pt>
    <dgm:pt modelId="{6A1DC9D7-0D20-4242-94E3-D8CDAE093971}" type="pres">
      <dgm:prSet presAssocID="{AACB3094-88EB-4C8A-BB5D-54AA0D9AA764}" presName="connTx" presStyleLbl="parChTrans1D2" presStyleIdx="0" presStyleCnt="8"/>
      <dgm:spPr/>
      <dgm:t>
        <a:bodyPr/>
        <a:lstStyle/>
        <a:p>
          <a:endParaRPr lang="en-US"/>
        </a:p>
      </dgm:t>
    </dgm:pt>
    <dgm:pt modelId="{D7F3FF53-88E2-4215-8155-71176F5BF054}" type="pres">
      <dgm:prSet presAssocID="{54F3CB54-D045-4557-AB41-2366AE289DD2}" presName="root2" presStyleCnt="0"/>
      <dgm:spPr/>
    </dgm:pt>
    <dgm:pt modelId="{F15C553B-8869-4044-BCCF-BF1515266ADB}" type="pres">
      <dgm:prSet presAssocID="{54F3CB54-D045-4557-AB41-2366AE289DD2}" presName="LevelTwoTextNode" presStyleLbl="node2" presStyleIdx="0" presStyleCnt="8" custScaleX="203406">
        <dgm:presLayoutVars>
          <dgm:chPref val="3"/>
        </dgm:presLayoutVars>
      </dgm:prSet>
      <dgm:spPr/>
      <dgm:t>
        <a:bodyPr/>
        <a:lstStyle/>
        <a:p>
          <a:endParaRPr lang="en-US"/>
        </a:p>
      </dgm:t>
    </dgm:pt>
    <dgm:pt modelId="{2488EED8-6631-4D82-81AC-06F05C92F246}" type="pres">
      <dgm:prSet presAssocID="{54F3CB54-D045-4557-AB41-2366AE289DD2}" presName="level3hierChild" presStyleCnt="0"/>
      <dgm:spPr/>
    </dgm:pt>
    <dgm:pt modelId="{5D62AFED-08E6-4DF0-9001-935F554B979C}" type="pres">
      <dgm:prSet presAssocID="{435F25B3-1388-4F5E-B20B-E3CD7376FCDA}" presName="conn2-1" presStyleLbl="parChTrans1D2" presStyleIdx="1" presStyleCnt="8"/>
      <dgm:spPr/>
      <dgm:t>
        <a:bodyPr/>
        <a:lstStyle/>
        <a:p>
          <a:endParaRPr lang="en-US"/>
        </a:p>
      </dgm:t>
    </dgm:pt>
    <dgm:pt modelId="{3A94E51A-ED87-478A-94A9-B0B43CDAFE62}" type="pres">
      <dgm:prSet presAssocID="{435F25B3-1388-4F5E-B20B-E3CD7376FCDA}" presName="connTx" presStyleLbl="parChTrans1D2" presStyleIdx="1" presStyleCnt="8"/>
      <dgm:spPr/>
      <dgm:t>
        <a:bodyPr/>
        <a:lstStyle/>
        <a:p>
          <a:endParaRPr lang="en-US"/>
        </a:p>
      </dgm:t>
    </dgm:pt>
    <dgm:pt modelId="{6685D12A-B82F-4B8F-83CE-47526225C74D}" type="pres">
      <dgm:prSet presAssocID="{515DEBA3-2D84-4CE7-9028-83568561A882}" presName="root2" presStyleCnt="0"/>
      <dgm:spPr/>
    </dgm:pt>
    <dgm:pt modelId="{560C42E2-943F-41B8-92E7-B9CC40816BE7}" type="pres">
      <dgm:prSet presAssocID="{515DEBA3-2D84-4CE7-9028-83568561A882}" presName="LevelTwoTextNode" presStyleLbl="node2" presStyleIdx="1" presStyleCnt="8" custScaleX="203406">
        <dgm:presLayoutVars>
          <dgm:chPref val="3"/>
        </dgm:presLayoutVars>
      </dgm:prSet>
      <dgm:spPr/>
      <dgm:t>
        <a:bodyPr/>
        <a:lstStyle/>
        <a:p>
          <a:endParaRPr lang="en-US"/>
        </a:p>
      </dgm:t>
    </dgm:pt>
    <dgm:pt modelId="{F6259971-7BF9-4254-8655-DCEA493001A1}" type="pres">
      <dgm:prSet presAssocID="{515DEBA3-2D84-4CE7-9028-83568561A882}" presName="level3hierChild" presStyleCnt="0"/>
      <dgm:spPr/>
    </dgm:pt>
    <dgm:pt modelId="{000F25B7-523E-4BC3-A7CF-8B9EC1AFAEE1}" type="pres">
      <dgm:prSet presAssocID="{5E331812-E5A9-4F9B-972A-7B4D652512C6}" presName="conn2-1" presStyleLbl="parChTrans1D2" presStyleIdx="2" presStyleCnt="8"/>
      <dgm:spPr/>
      <dgm:t>
        <a:bodyPr/>
        <a:lstStyle/>
        <a:p>
          <a:endParaRPr lang="en-US"/>
        </a:p>
      </dgm:t>
    </dgm:pt>
    <dgm:pt modelId="{36EA99D0-3907-4BA2-BC41-C1F331A8C8E3}" type="pres">
      <dgm:prSet presAssocID="{5E331812-E5A9-4F9B-972A-7B4D652512C6}" presName="connTx" presStyleLbl="parChTrans1D2" presStyleIdx="2" presStyleCnt="8"/>
      <dgm:spPr/>
      <dgm:t>
        <a:bodyPr/>
        <a:lstStyle/>
        <a:p>
          <a:endParaRPr lang="en-US"/>
        </a:p>
      </dgm:t>
    </dgm:pt>
    <dgm:pt modelId="{F687F84C-FF88-4BC0-9C83-8FEEF1A57A81}" type="pres">
      <dgm:prSet presAssocID="{F7BE13C8-C3EC-42FE-AEC8-7A17E73A94AA}" presName="root2" presStyleCnt="0"/>
      <dgm:spPr/>
    </dgm:pt>
    <dgm:pt modelId="{7C273A25-7623-42F1-B7DA-31C6978A4304}" type="pres">
      <dgm:prSet presAssocID="{F7BE13C8-C3EC-42FE-AEC8-7A17E73A94AA}" presName="LevelTwoTextNode" presStyleLbl="node2" presStyleIdx="2" presStyleCnt="8" custScaleX="203406">
        <dgm:presLayoutVars>
          <dgm:chPref val="3"/>
        </dgm:presLayoutVars>
      </dgm:prSet>
      <dgm:spPr/>
      <dgm:t>
        <a:bodyPr/>
        <a:lstStyle/>
        <a:p>
          <a:endParaRPr lang="en-US"/>
        </a:p>
      </dgm:t>
    </dgm:pt>
    <dgm:pt modelId="{D75EC851-0BDF-45B8-A883-60C01317BF51}" type="pres">
      <dgm:prSet presAssocID="{F7BE13C8-C3EC-42FE-AEC8-7A17E73A94AA}" presName="level3hierChild" presStyleCnt="0"/>
      <dgm:spPr/>
    </dgm:pt>
    <dgm:pt modelId="{324E4E42-568F-4B1E-8CE7-15C9E7B10D9C}" type="pres">
      <dgm:prSet presAssocID="{423FD56F-4079-4E47-9143-C306A85B69F9}" presName="conn2-1" presStyleLbl="parChTrans1D2" presStyleIdx="3" presStyleCnt="8"/>
      <dgm:spPr/>
      <dgm:t>
        <a:bodyPr/>
        <a:lstStyle/>
        <a:p>
          <a:endParaRPr lang="en-US"/>
        </a:p>
      </dgm:t>
    </dgm:pt>
    <dgm:pt modelId="{C58DEFB1-BBE8-42D7-A46D-03A63EF7F3FF}" type="pres">
      <dgm:prSet presAssocID="{423FD56F-4079-4E47-9143-C306A85B69F9}" presName="connTx" presStyleLbl="parChTrans1D2" presStyleIdx="3" presStyleCnt="8"/>
      <dgm:spPr/>
      <dgm:t>
        <a:bodyPr/>
        <a:lstStyle/>
        <a:p>
          <a:endParaRPr lang="en-US"/>
        </a:p>
      </dgm:t>
    </dgm:pt>
    <dgm:pt modelId="{2619F4FA-907B-4554-8C0C-16B110AFFA8D}" type="pres">
      <dgm:prSet presAssocID="{E19FB357-B375-4245-9011-C283FD111DDB}" presName="root2" presStyleCnt="0"/>
      <dgm:spPr/>
    </dgm:pt>
    <dgm:pt modelId="{1538B3E9-1EEE-4B0F-A733-381CD53214C3}" type="pres">
      <dgm:prSet presAssocID="{E19FB357-B375-4245-9011-C283FD111DDB}" presName="LevelTwoTextNode" presStyleLbl="node2" presStyleIdx="3" presStyleCnt="8" custScaleX="203406">
        <dgm:presLayoutVars>
          <dgm:chPref val="3"/>
        </dgm:presLayoutVars>
      </dgm:prSet>
      <dgm:spPr/>
      <dgm:t>
        <a:bodyPr/>
        <a:lstStyle/>
        <a:p>
          <a:endParaRPr lang="en-US"/>
        </a:p>
      </dgm:t>
    </dgm:pt>
    <dgm:pt modelId="{2CC15C83-E99E-4672-AF61-1994F693AA52}" type="pres">
      <dgm:prSet presAssocID="{E19FB357-B375-4245-9011-C283FD111DDB}" presName="level3hierChild" presStyleCnt="0"/>
      <dgm:spPr/>
    </dgm:pt>
    <dgm:pt modelId="{DCB04349-9939-449A-803F-1721C93EFD9B}" type="pres">
      <dgm:prSet presAssocID="{F4E8A92C-4B57-4258-9EBA-35B8B34A0F5B}" presName="conn2-1" presStyleLbl="parChTrans1D2" presStyleIdx="4" presStyleCnt="8"/>
      <dgm:spPr/>
      <dgm:t>
        <a:bodyPr/>
        <a:lstStyle/>
        <a:p>
          <a:endParaRPr lang="en-US"/>
        </a:p>
      </dgm:t>
    </dgm:pt>
    <dgm:pt modelId="{6131B386-B3D8-4E3C-9624-45397802E8D5}" type="pres">
      <dgm:prSet presAssocID="{F4E8A92C-4B57-4258-9EBA-35B8B34A0F5B}" presName="connTx" presStyleLbl="parChTrans1D2" presStyleIdx="4" presStyleCnt="8"/>
      <dgm:spPr/>
      <dgm:t>
        <a:bodyPr/>
        <a:lstStyle/>
        <a:p>
          <a:endParaRPr lang="en-US"/>
        </a:p>
      </dgm:t>
    </dgm:pt>
    <dgm:pt modelId="{95D386C0-FF73-4391-BCB8-82A369CEB27B}" type="pres">
      <dgm:prSet presAssocID="{687C108C-5FF8-43F9-9FC6-93D2C85DFF35}" presName="root2" presStyleCnt="0"/>
      <dgm:spPr/>
    </dgm:pt>
    <dgm:pt modelId="{3F3D1A3D-622E-49DE-9F54-7D592E2B526A}" type="pres">
      <dgm:prSet presAssocID="{687C108C-5FF8-43F9-9FC6-93D2C85DFF35}" presName="LevelTwoTextNode" presStyleLbl="node2" presStyleIdx="4" presStyleCnt="8" custScaleX="203406">
        <dgm:presLayoutVars>
          <dgm:chPref val="3"/>
        </dgm:presLayoutVars>
      </dgm:prSet>
      <dgm:spPr/>
      <dgm:t>
        <a:bodyPr/>
        <a:lstStyle/>
        <a:p>
          <a:endParaRPr lang="en-US"/>
        </a:p>
      </dgm:t>
    </dgm:pt>
    <dgm:pt modelId="{B7F8F8B6-7481-46C2-8656-888FE69729FF}" type="pres">
      <dgm:prSet presAssocID="{687C108C-5FF8-43F9-9FC6-93D2C85DFF35}" presName="level3hierChild" presStyleCnt="0"/>
      <dgm:spPr/>
    </dgm:pt>
    <dgm:pt modelId="{9C643A0D-D710-410E-BC8E-6DE0D405E1A6}" type="pres">
      <dgm:prSet presAssocID="{5D5B149B-677C-41FD-ACCA-4082C00D903D}" presName="conn2-1" presStyleLbl="parChTrans1D2" presStyleIdx="5" presStyleCnt="8"/>
      <dgm:spPr/>
      <dgm:t>
        <a:bodyPr/>
        <a:lstStyle/>
        <a:p>
          <a:endParaRPr lang="en-US"/>
        </a:p>
      </dgm:t>
    </dgm:pt>
    <dgm:pt modelId="{E1B4108E-ABE2-4963-8622-6BEE81C40AF7}" type="pres">
      <dgm:prSet presAssocID="{5D5B149B-677C-41FD-ACCA-4082C00D903D}" presName="connTx" presStyleLbl="parChTrans1D2" presStyleIdx="5" presStyleCnt="8"/>
      <dgm:spPr/>
      <dgm:t>
        <a:bodyPr/>
        <a:lstStyle/>
        <a:p>
          <a:endParaRPr lang="en-US"/>
        </a:p>
      </dgm:t>
    </dgm:pt>
    <dgm:pt modelId="{B5753272-C89F-4319-9683-8D52FC6F33D1}" type="pres">
      <dgm:prSet presAssocID="{93B45FDA-A377-4109-970F-2BB6D36A0005}" presName="root2" presStyleCnt="0"/>
      <dgm:spPr/>
    </dgm:pt>
    <dgm:pt modelId="{94C35343-E5D2-4DC8-8A95-EEB9D85EF041}" type="pres">
      <dgm:prSet presAssocID="{93B45FDA-A377-4109-970F-2BB6D36A0005}" presName="LevelTwoTextNode" presStyleLbl="node2" presStyleIdx="5" presStyleCnt="8" custScaleX="203406">
        <dgm:presLayoutVars>
          <dgm:chPref val="3"/>
        </dgm:presLayoutVars>
      </dgm:prSet>
      <dgm:spPr/>
      <dgm:t>
        <a:bodyPr/>
        <a:lstStyle/>
        <a:p>
          <a:endParaRPr lang="en-US"/>
        </a:p>
      </dgm:t>
    </dgm:pt>
    <dgm:pt modelId="{A9696556-C681-4FAA-A96A-47E3EEB3545F}" type="pres">
      <dgm:prSet presAssocID="{93B45FDA-A377-4109-970F-2BB6D36A0005}" presName="level3hierChild" presStyleCnt="0"/>
      <dgm:spPr/>
    </dgm:pt>
    <dgm:pt modelId="{E867D584-4E76-4DE7-8639-15D0ECFFC8B2}" type="pres">
      <dgm:prSet presAssocID="{C8C174BD-C56C-4586-B163-B0A389E00F89}" presName="conn2-1" presStyleLbl="parChTrans1D2" presStyleIdx="6" presStyleCnt="8"/>
      <dgm:spPr/>
      <dgm:t>
        <a:bodyPr/>
        <a:lstStyle/>
        <a:p>
          <a:endParaRPr lang="en-US"/>
        </a:p>
      </dgm:t>
    </dgm:pt>
    <dgm:pt modelId="{C07CA38B-284E-48C0-8727-927FA216A7DC}" type="pres">
      <dgm:prSet presAssocID="{C8C174BD-C56C-4586-B163-B0A389E00F89}" presName="connTx" presStyleLbl="parChTrans1D2" presStyleIdx="6" presStyleCnt="8"/>
      <dgm:spPr/>
      <dgm:t>
        <a:bodyPr/>
        <a:lstStyle/>
        <a:p>
          <a:endParaRPr lang="en-US"/>
        </a:p>
      </dgm:t>
    </dgm:pt>
    <dgm:pt modelId="{322757AB-DFD6-484B-A6CE-A958D5A22F8E}" type="pres">
      <dgm:prSet presAssocID="{418ABD97-67C6-44E0-A263-6EDAEF2EEC2A}" presName="root2" presStyleCnt="0"/>
      <dgm:spPr/>
    </dgm:pt>
    <dgm:pt modelId="{1FAE7E1F-AAB0-4189-ACA6-E68D6C334C79}" type="pres">
      <dgm:prSet presAssocID="{418ABD97-67C6-44E0-A263-6EDAEF2EEC2A}" presName="LevelTwoTextNode" presStyleLbl="node2" presStyleIdx="6" presStyleCnt="8" custScaleX="203406">
        <dgm:presLayoutVars>
          <dgm:chPref val="3"/>
        </dgm:presLayoutVars>
      </dgm:prSet>
      <dgm:spPr/>
      <dgm:t>
        <a:bodyPr/>
        <a:lstStyle/>
        <a:p>
          <a:endParaRPr lang="en-US"/>
        </a:p>
      </dgm:t>
    </dgm:pt>
    <dgm:pt modelId="{3ABB83CA-4B81-45C8-9563-8C49EC0CD3F7}" type="pres">
      <dgm:prSet presAssocID="{418ABD97-67C6-44E0-A263-6EDAEF2EEC2A}" presName="level3hierChild" presStyleCnt="0"/>
      <dgm:spPr/>
    </dgm:pt>
    <dgm:pt modelId="{A024E34E-FCD7-4113-8160-7965A2BEABE7}" type="pres">
      <dgm:prSet presAssocID="{00A77A06-F42F-41FF-A7C2-20E9AB6312ED}" presName="conn2-1" presStyleLbl="parChTrans1D2" presStyleIdx="7" presStyleCnt="8"/>
      <dgm:spPr/>
      <dgm:t>
        <a:bodyPr/>
        <a:lstStyle/>
        <a:p>
          <a:endParaRPr lang="en-US"/>
        </a:p>
      </dgm:t>
    </dgm:pt>
    <dgm:pt modelId="{E2595400-CE05-4BEC-A822-6F8292DE9345}" type="pres">
      <dgm:prSet presAssocID="{00A77A06-F42F-41FF-A7C2-20E9AB6312ED}" presName="connTx" presStyleLbl="parChTrans1D2" presStyleIdx="7" presStyleCnt="8"/>
      <dgm:spPr/>
      <dgm:t>
        <a:bodyPr/>
        <a:lstStyle/>
        <a:p>
          <a:endParaRPr lang="en-US"/>
        </a:p>
      </dgm:t>
    </dgm:pt>
    <dgm:pt modelId="{7161C80D-DF9D-415A-8A21-C46263F768A3}" type="pres">
      <dgm:prSet presAssocID="{9E1E0F1C-F41F-4FFE-8CC4-4ECE56BA5A68}" presName="root2" presStyleCnt="0"/>
      <dgm:spPr/>
    </dgm:pt>
    <dgm:pt modelId="{AC4314A8-EAC8-47DE-A632-E98CE50660BE}" type="pres">
      <dgm:prSet presAssocID="{9E1E0F1C-F41F-4FFE-8CC4-4ECE56BA5A68}" presName="LevelTwoTextNode" presStyleLbl="node2" presStyleIdx="7" presStyleCnt="8" custScaleX="203406">
        <dgm:presLayoutVars>
          <dgm:chPref val="3"/>
        </dgm:presLayoutVars>
      </dgm:prSet>
      <dgm:spPr/>
      <dgm:t>
        <a:bodyPr/>
        <a:lstStyle/>
        <a:p>
          <a:endParaRPr lang="en-US"/>
        </a:p>
      </dgm:t>
    </dgm:pt>
    <dgm:pt modelId="{B1D21AFA-105C-4397-9A09-80E2AF4C4085}" type="pres">
      <dgm:prSet presAssocID="{9E1E0F1C-F41F-4FFE-8CC4-4ECE56BA5A68}" presName="level3hierChild" presStyleCnt="0"/>
      <dgm:spPr/>
    </dgm:pt>
  </dgm:ptLst>
  <dgm:cxnLst>
    <dgm:cxn modelId="{12BAFC70-703A-4CD2-8280-C018098ED8E2}" srcId="{C59F8E9C-F1D5-4D35-8428-355B6A454B1D}" destId="{515DEBA3-2D84-4CE7-9028-83568561A882}" srcOrd="1" destOrd="0" parTransId="{435F25B3-1388-4F5E-B20B-E3CD7376FCDA}" sibTransId="{0A2750A6-BB7F-45E5-BEE3-5A93CE59BC94}"/>
    <dgm:cxn modelId="{30E991E0-CA74-46B3-99EB-1C4BF0FFE2B9}" type="presOf" srcId="{418ABD97-67C6-44E0-A263-6EDAEF2EEC2A}" destId="{1FAE7E1F-AAB0-4189-ACA6-E68D6C334C79}" srcOrd="0" destOrd="0" presId="urn:microsoft.com/office/officeart/2008/layout/HorizontalMultiLevelHierarchy"/>
    <dgm:cxn modelId="{B6F3B70B-3F02-4DE0-A661-EC04A67F3964}" type="presOf" srcId="{AACB3094-88EB-4C8A-BB5D-54AA0D9AA764}" destId="{674D14D8-77EA-40B5-B549-DACCF3C20F93}" srcOrd="0" destOrd="0" presId="urn:microsoft.com/office/officeart/2008/layout/HorizontalMultiLevelHierarchy"/>
    <dgm:cxn modelId="{C52BE5A1-0DEA-46E7-B682-777E5A72D718}" type="presOf" srcId="{C59F8E9C-F1D5-4D35-8428-355B6A454B1D}" destId="{542AE1BF-51E2-4294-B538-F20DEFFF7FB1}" srcOrd="0" destOrd="0" presId="urn:microsoft.com/office/officeart/2008/layout/HorizontalMultiLevelHierarchy"/>
    <dgm:cxn modelId="{2061A2B1-AF16-4B6C-ADF4-C12FE925C980}" type="presOf" srcId="{F4E8A92C-4B57-4258-9EBA-35B8B34A0F5B}" destId="{DCB04349-9939-449A-803F-1721C93EFD9B}" srcOrd="0" destOrd="0" presId="urn:microsoft.com/office/officeart/2008/layout/HorizontalMultiLevelHierarchy"/>
    <dgm:cxn modelId="{CDCC87FB-07DF-4C5F-B031-7C4E73E79DD3}" type="presOf" srcId="{C8C174BD-C56C-4586-B163-B0A389E00F89}" destId="{C07CA38B-284E-48C0-8727-927FA216A7DC}" srcOrd="1" destOrd="0" presId="urn:microsoft.com/office/officeart/2008/layout/HorizontalMultiLevelHierarchy"/>
    <dgm:cxn modelId="{F8861F9A-CE6D-4AE7-8CCD-6C8C7179F93B}" type="presOf" srcId="{423FD56F-4079-4E47-9143-C306A85B69F9}" destId="{324E4E42-568F-4B1E-8CE7-15C9E7B10D9C}" srcOrd="0" destOrd="0" presId="urn:microsoft.com/office/officeart/2008/layout/HorizontalMultiLevelHierarchy"/>
    <dgm:cxn modelId="{019EE64A-03AE-4BD6-9C67-313B7D621749}" type="presOf" srcId="{00A77A06-F42F-41FF-A7C2-20E9AB6312ED}" destId="{A024E34E-FCD7-4113-8160-7965A2BEABE7}" srcOrd="0" destOrd="0" presId="urn:microsoft.com/office/officeart/2008/layout/HorizontalMultiLevelHierarchy"/>
    <dgm:cxn modelId="{6136617D-293A-4674-9F24-2D37550276AB}" srcId="{C59F8E9C-F1D5-4D35-8428-355B6A454B1D}" destId="{418ABD97-67C6-44E0-A263-6EDAEF2EEC2A}" srcOrd="6" destOrd="0" parTransId="{C8C174BD-C56C-4586-B163-B0A389E00F89}" sibTransId="{7CAC01F5-0743-4C69-B04C-5DCD36D23231}"/>
    <dgm:cxn modelId="{8878A361-E8F9-4FF7-A033-6027DE89D5A4}" type="presOf" srcId="{00A77A06-F42F-41FF-A7C2-20E9AB6312ED}" destId="{E2595400-CE05-4BEC-A822-6F8292DE9345}" srcOrd="1" destOrd="0" presId="urn:microsoft.com/office/officeart/2008/layout/HorizontalMultiLevelHierarchy"/>
    <dgm:cxn modelId="{53F5B33C-E4E0-4E4E-A206-ABE256623C1A}" type="presOf" srcId="{C8C174BD-C56C-4586-B163-B0A389E00F89}" destId="{E867D584-4E76-4DE7-8639-15D0ECFFC8B2}" srcOrd="0" destOrd="0" presId="urn:microsoft.com/office/officeart/2008/layout/HorizontalMultiLevelHierarchy"/>
    <dgm:cxn modelId="{69C7C39B-EA91-4318-872E-286826104F73}" type="presOf" srcId="{54F3CB54-D045-4557-AB41-2366AE289DD2}" destId="{F15C553B-8869-4044-BCCF-BF1515266ADB}" srcOrd="0" destOrd="0" presId="urn:microsoft.com/office/officeart/2008/layout/HorizontalMultiLevelHierarchy"/>
    <dgm:cxn modelId="{51D9416F-D1E8-4116-915A-213BF8943242}" type="presOf" srcId="{5D5B149B-677C-41FD-ACCA-4082C00D903D}" destId="{9C643A0D-D710-410E-BC8E-6DE0D405E1A6}" srcOrd="0" destOrd="0" presId="urn:microsoft.com/office/officeart/2008/layout/HorizontalMultiLevelHierarchy"/>
    <dgm:cxn modelId="{F2BCFD59-9D78-4F24-A0BF-7F23571AEB10}" srcId="{C59F8E9C-F1D5-4D35-8428-355B6A454B1D}" destId="{54F3CB54-D045-4557-AB41-2366AE289DD2}" srcOrd="0" destOrd="0" parTransId="{AACB3094-88EB-4C8A-BB5D-54AA0D9AA764}" sibTransId="{5DCACFBD-CF35-4E37-992F-F039AB14BBCC}"/>
    <dgm:cxn modelId="{47EBCF61-B14B-4863-981B-90C15F64C9BF}" type="presOf" srcId="{5E331812-E5A9-4F9B-972A-7B4D652512C6}" destId="{36EA99D0-3907-4BA2-BC41-C1F331A8C8E3}" srcOrd="1" destOrd="0" presId="urn:microsoft.com/office/officeart/2008/layout/HorizontalMultiLevelHierarchy"/>
    <dgm:cxn modelId="{8B75C8E8-8E35-46AE-8544-176311908735}" type="presOf" srcId="{FAB92C92-0AF2-486B-8A71-F69362834869}" destId="{04508ED9-6ADB-4A7B-8036-623D35EFC5C1}" srcOrd="0" destOrd="0" presId="urn:microsoft.com/office/officeart/2008/layout/HorizontalMultiLevelHierarchy"/>
    <dgm:cxn modelId="{4CD95E3B-12CF-4221-B996-FD8A4656CFC4}" srcId="{C59F8E9C-F1D5-4D35-8428-355B6A454B1D}" destId="{93B45FDA-A377-4109-970F-2BB6D36A0005}" srcOrd="5" destOrd="0" parTransId="{5D5B149B-677C-41FD-ACCA-4082C00D903D}" sibTransId="{A2DAFF31-7503-483E-9C5A-F732E315D63C}"/>
    <dgm:cxn modelId="{CF5ABB26-66F6-46AC-A0B6-A0B579E10996}" srcId="{C59F8E9C-F1D5-4D35-8428-355B6A454B1D}" destId="{9E1E0F1C-F41F-4FFE-8CC4-4ECE56BA5A68}" srcOrd="7" destOrd="0" parTransId="{00A77A06-F42F-41FF-A7C2-20E9AB6312ED}" sibTransId="{1D7C6F1C-B79F-41F0-8C86-07445870E383}"/>
    <dgm:cxn modelId="{B6BB5095-0C02-439C-951F-761DDC8D594F}" type="presOf" srcId="{9E1E0F1C-F41F-4FFE-8CC4-4ECE56BA5A68}" destId="{AC4314A8-EAC8-47DE-A632-E98CE50660BE}" srcOrd="0" destOrd="0" presId="urn:microsoft.com/office/officeart/2008/layout/HorizontalMultiLevelHierarchy"/>
    <dgm:cxn modelId="{5CCC7031-60A9-44EF-A269-04C5DADB5677}" type="presOf" srcId="{687C108C-5FF8-43F9-9FC6-93D2C85DFF35}" destId="{3F3D1A3D-622E-49DE-9F54-7D592E2B526A}" srcOrd="0" destOrd="0" presId="urn:microsoft.com/office/officeart/2008/layout/HorizontalMultiLevelHierarchy"/>
    <dgm:cxn modelId="{445EB33D-0AB5-43BD-BCFB-040FECEDD8EC}" srcId="{C59F8E9C-F1D5-4D35-8428-355B6A454B1D}" destId="{F7BE13C8-C3EC-42FE-AEC8-7A17E73A94AA}" srcOrd="2" destOrd="0" parTransId="{5E331812-E5A9-4F9B-972A-7B4D652512C6}" sibTransId="{4B0C59E9-15DA-45F3-B342-91F47E46331C}"/>
    <dgm:cxn modelId="{7B04283F-AFA1-4367-B835-06D48525F263}" srcId="{C59F8E9C-F1D5-4D35-8428-355B6A454B1D}" destId="{E19FB357-B375-4245-9011-C283FD111DDB}" srcOrd="3" destOrd="0" parTransId="{423FD56F-4079-4E47-9143-C306A85B69F9}" sibTransId="{C7632F27-86F3-41EC-BE8B-EAE4E505D0E7}"/>
    <dgm:cxn modelId="{8ADD47F6-5A7E-45BE-8115-6A14DC956DD5}" type="presOf" srcId="{5E331812-E5A9-4F9B-972A-7B4D652512C6}" destId="{000F25B7-523E-4BC3-A7CF-8B9EC1AFAEE1}" srcOrd="0" destOrd="0" presId="urn:microsoft.com/office/officeart/2008/layout/HorizontalMultiLevelHierarchy"/>
    <dgm:cxn modelId="{847EEA69-CFEB-4098-8D81-10FE31E8984D}" type="presOf" srcId="{435F25B3-1388-4F5E-B20B-E3CD7376FCDA}" destId="{5D62AFED-08E6-4DF0-9001-935F554B979C}" srcOrd="0" destOrd="0" presId="urn:microsoft.com/office/officeart/2008/layout/HorizontalMultiLevelHierarchy"/>
    <dgm:cxn modelId="{EFF81C6F-7AF6-4C0F-9A4E-AAB6F290CF9B}" type="presOf" srcId="{93B45FDA-A377-4109-970F-2BB6D36A0005}" destId="{94C35343-E5D2-4DC8-8A95-EEB9D85EF041}" srcOrd="0" destOrd="0" presId="urn:microsoft.com/office/officeart/2008/layout/HorizontalMultiLevelHierarchy"/>
    <dgm:cxn modelId="{B47DA27D-138C-49CB-8527-B2D0F64ECD7F}" type="presOf" srcId="{F4E8A92C-4B57-4258-9EBA-35B8B34A0F5B}" destId="{6131B386-B3D8-4E3C-9624-45397802E8D5}" srcOrd="1" destOrd="0" presId="urn:microsoft.com/office/officeart/2008/layout/HorizontalMultiLevelHierarchy"/>
    <dgm:cxn modelId="{0B09E421-EB96-4C35-9A1E-48E7CABA1C71}" type="presOf" srcId="{E19FB357-B375-4245-9011-C283FD111DDB}" destId="{1538B3E9-1EEE-4B0F-A733-381CD53214C3}" srcOrd="0" destOrd="0" presId="urn:microsoft.com/office/officeart/2008/layout/HorizontalMultiLevelHierarchy"/>
    <dgm:cxn modelId="{BA0631F0-51DC-4E43-BF4B-4CC95B1872E7}" type="presOf" srcId="{AACB3094-88EB-4C8A-BB5D-54AA0D9AA764}" destId="{6A1DC9D7-0D20-4242-94E3-D8CDAE093971}" srcOrd="1" destOrd="0" presId="urn:microsoft.com/office/officeart/2008/layout/HorizontalMultiLevelHierarchy"/>
    <dgm:cxn modelId="{1CB5AFDF-8672-428C-B8C9-A8E01E42B4FC}" type="presOf" srcId="{435F25B3-1388-4F5E-B20B-E3CD7376FCDA}" destId="{3A94E51A-ED87-478A-94A9-B0B43CDAFE62}" srcOrd="1" destOrd="0" presId="urn:microsoft.com/office/officeart/2008/layout/HorizontalMultiLevelHierarchy"/>
    <dgm:cxn modelId="{3B10D9FD-3984-4CCB-9B61-02110309728B}" type="presOf" srcId="{423FD56F-4079-4E47-9143-C306A85B69F9}" destId="{C58DEFB1-BBE8-42D7-A46D-03A63EF7F3FF}" srcOrd="1" destOrd="0" presId="urn:microsoft.com/office/officeart/2008/layout/HorizontalMultiLevelHierarchy"/>
    <dgm:cxn modelId="{306D12D6-D32E-47D7-B85C-3CA4B10A9795}" srcId="{FAB92C92-0AF2-486B-8A71-F69362834869}" destId="{C59F8E9C-F1D5-4D35-8428-355B6A454B1D}" srcOrd="0" destOrd="0" parTransId="{801CA1E6-1523-429C-A809-4849793A9A04}" sibTransId="{7315F061-D7A5-4A22-B677-0075F22DDB49}"/>
    <dgm:cxn modelId="{22CCCA47-804C-4ECA-A655-C289ED446DE7}" type="presOf" srcId="{F7BE13C8-C3EC-42FE-AEC8-7A17E73A94AA}" destId="{7C273A25-7623-42F1-B7DA-31C6978A4304}" srcOrd="0" destOrd="0" presId="urn:microsoft.com/office/officeart/2008/layout/HorizontalMultiLevelHierarchy"/>
    <dgm:cxn modelId="{4B443D51-B739-449B-B74B-8DAA73C641B8}" type="presOf" srcId="{5D5B149B-677C-41FD-ACCA-4082C00D903D}" destId="{E1B4108E-ABE2-4963-8622-6BEE81C40AF7}" srcOrd="1" destOrd="0" presId="urn:microsoft.com/office/officeart/2008/layout/HorizontalMultiLevelHierarchy"/>
    <dgm:cxn modelId="{0D41D252-A0D8-4E16-8D5B-99A63978D7A6}" srcId="{C59F8E9C-F1D5-4D35-8428-355B6A454B1D}" destId="{687C108C-5FF8-43F9-9FC6-93D2C85DFF35}" srcOrd="4" destOrd="0" parTransId="{F4E8A92C-4B57-4258-9EBA-35B8B34A0F5B}" sibTransId="{ECE181DB-AFD6-462D-845D-3EDA3E975076}"/>
    <dgm:cxn modelId="{83280B07-09AA-4A2D-B9F4-4720E4207B35}" type="presOf" srcId="{515DEBA3-2D84-4CE7-9028-83568561A882}" destId="{560C42E2-943F-41B8-92E7-B9CC40816BE7}" srcOrd="0" destOrd="0" presId="urn:microsoft.com/office/officeart/2008/layout/HorizontalMultiLevelHierarchy"/>
    <dgm:cxn modelId="{E172AD97-5B5F-44BF-BE06-28210C5DE620}" type="presParOf" srcId="{04508ED9-6ADB-4A7B-8036-623D35EFC5C1}" destId="{2CB5920D-FA32-439D-B159-52B6B594D6ED}" srcOrd="0" destOrd="0" presId="urn:microsoft.com/office/officeart/2008/layout/HorizontalMultiLevelHierarchy"/>
    <dgm:cxn modelId="{6C94D899-814A-4D62-8E63-42E3AB8DDC1F}" type="presParOf" srcId="{2CB5920D-FA32-439D-B159-52B6B594D6ED}" destId="{542AE1BF-51E2-4294-B538-F20DEFFF7FB1}" srcOrd="0" destOrd="0" presId="urn:microsoft.com/office/officeart/2008/layout/HorizontalMultiLevelHierarchy"/>
    <dgm:cxn modelId="{DF50225D-C18A-48C8-B119-9D389F2A3E73}" type="presParOf" srcId="{2CB5920D-FA32-439D-B159-52B6B594D6ED}" destId="{489190AE-3C6D-4891-B774-40DB9B3CE93B}" srcOrd="1" destOrd="0" presId="urn:microsoft.com/office/officeart/2008/layout/HorizontalMultiLevelHierarchy"/>
    <dgm:cxn modelId="{6D849093-6911-4409-BF7E-38CA6A4EBD77}" type="presParOf" srcId="{489190AE-3C6D-4891-B774-40DB9B3CE93B}" destId="{674D14D8-77EA-40B5-B549-DACCF3C20F93}" srcOrd="0" destOrd="0" presId="urn:microsoft.com/office/officeart/2008/layout/HorizontalMultiLevelHierarchy"/>
    <dgm:cxn modelId="{ECBBC2E7-FA7F-4736-8756-977E914EB44A}" type="presParOf" srcId="{674D14D8-77EA-40B5-B549-DACCF3C20F93}" destId="{6A1DC9D7-0D20-4242-94E3-D8CDAE093971}" srcOrd="0" destOrd="0" presId="urn:microsoft.com/office/officeart/2008/layout/HorizontalMultiLevelHierarchy"/>
    <dgm:cxn modelId="{CDB81A3C-C9FC-4E6D-855A-6CC2774627FB}" type="presParOf" srcId="{489190AE-3C6D-4891-B774-40DB9B3CE93B}" destId="{D7F3FF53-88E2-4215-8155-71176F5BF054}" srcOrd="1" destOrd="0" presId="urn:microsoft.com/office/officeart/2008/layout/HorizontalMultiLevelHierarchy"/>
    <dgm:cxn modelId="{71328195-F4CD-4529-825E-11E37EEF44FA}" type="presParOf" srcId="{D7F3FF53-88E2-4215-8155-71176F5BF054}" destId="{F15C553B-8869-4044-BCCF-BF1515266ADB}" srcOrd="0" destOrd="0" presId="urn:microsoft.com/office/officeart/2008/layout/HorizontalMultiLevelHierarchy"/>
    <dgm:cxn modelId="{D78E2038-A43C-45A4-944A-18278572A74D}" type="presParOf" srcId="{D7F3FF53-88E2-4215-8155-71176F5BF054}" destId="{2488EED8-6631-4D82-81AC-06F05C92F246}" srcOrd="1" destOrd="0" presId="urn:microsoft.com/office/officeart/2008/layout/HorizontalMultiLevelHierarchy"/>
    <dgm:cxn modelId="{B74AE913-89BD-43DC-8A6D-385ED0693F95}" type="presParOf" srcId="{489190AE-3C6D-4891-B774-40DB9B3CE93B}" destId="{5D62AFED-08E6-4DF0-9001-935F554B979C}" srcOrd="2" destOrd="0" presId="urn:microsoft.com/office/officeart/2008/layout/HorizontalMultiLevelHierarchy"/>
    <dgm:cxn modelId="{236081A6-5561-4548-BD1C-ECD8A024C2C1}" type="presParOf" srcId="{5D62AFED-08E6-4DF0-9001-935F554B979C}" destId="{3A94E51A-ED87-478A-94A9-B0B43CDAFE62}" srcOrd="0" destOrd="0" presId="urn:microsoft.com/office/officeart/2008/layout/HorizontalMultiLevelHierarchy"/>
    <dgm:cxn modelId="{E7A54D39-C40D-49EE-A2D5-E6D1E7FE6B2F}" type="presParOf" srcId="{489190AE-3C6D-4891-B774-40DB9B3CE93B}" destId="{6685D12A-B82F-4B8F-83CE-47526225C74D}" srcOrd="3" destOrd="0" presId="urn:microsoft.com/office/officeart/2008/layout/HorizontalMultiLevelHierarchy"/>
    <dgm:cxn modelId="{262AB063-90B0-44B3-8F59-D6B92A38BCE8}" type="presParOf" srcId="{6685D12A-B82F-4B8F-83CE-47526225C74D}" destId="{560C42E2-943F-41B8-92E7-B9CC40816BE7}" srcOrd="0" destOrd="0" presId="urn:microsoft.com/office/officeart/2008/layout/HorizontalMultiLevelHierarchy"/>
    <dgm:cxn modelId="{0DB9F47C-D8D3-4CD5-A48E-4CB919E1487C}" type="presParOf" srcId="{6685D12A-B82F-4B8F-83CE-47526225C74D}" destId="{F6259971-7BF9-4254-8655-DCEA493001A1}" srcOrd="1" destOrd="0" presId="urn:microsoft.com/office/officeart/2008/layout/HorizontalMultiLevelHierarchy"/>
    <dgm:cxn modelId="{62162453-518B-4540-9A1E-4E4BCA428795}" type="presParOf" srcId="{489190AE-3C6D-4891-B774-40DB9B3CE93B}" destId="{000F25B7-523E-4BC3-A7CF-8B9EC1AFAEE1}" srcOrd="4" destOrd="0" presId="urn:microsoft.com/office/officeart/2008/layout/HorizontalMultiLevelHierarchy"/>
    <dgm:cxn modelId="{7CFC7975-AF50-4EAF-8CA8-B3E0A6B54BD4}" type="presParOf" srcId="{000F25B7-523E-4BC3-A7CF-8B9EC1AFAEE1}" destId="{36EA99D0-3907-4BA2-BC41-C1F331A8C8E3}" srcOrd="0" destOrd="0" presId="urn:microsoft.com/office/officeart/2008/layout/HorizontalMultiLevelHierarchy"/>
    <dgm:cxn modelId="{4F06E917-3C44-44DA-858C-F9D680BA70AD}" type="presParOf" srcId="{489190AE-3C6D-4891-B774-40DB9B3CE93B}" destId="{F687F84C-FF88-4BC0-9C83-8FEEF1A57A81}" srcOrd="5" destOrd="0" presId="urn:microsoft.com/office/officeart/2008/layout/HorizontalMultiLevelHierarchy"/>
    <dgm:cxn modelId="{0500B5AA-EFB9-43DD-8A5C-056547AAE56B}" type="presParOf" srcId="{F687F84C-FF88-4BC0-9C83-8FEEF1A57A81}" destId="{7C273A25-7623-42F1-B7DA-31C6978A4304}" srcOrd="0" destOrd="0" presId="urn:microsoft.com/office/officeart/2008/layout/HorizontalMultiLevelHierarchy"/>
    <dgm:cxn modelId="{6FA0A7A2-68C5-4D68-9482-40FE4A0DEF79}" type="presParOf" srcId="{F687F84C-FF88-4BC0-9C83-8FEEF1A57A81}" destId="{D75EC851-0BDF-45B8-A883-60C01317BF51}" srcOrd="1" destOrd="0" presId="urn:microsoft.com/office/officeart/2008/layout/HorizontalMultiLevelHierarchy"/>
    <dgm:cxn modelId="{0EB46864-0372-459E-815E-9761DF0F6D63}" type="presParOf" srcId="{489190AE-3C6D-4891-B774-40DB9B3CE93B}" destId="{324E4E42-568F-4B1E-8CE7-15C9E7B10D9C}" srcOrd="6" destOrd="0" presId="urn:microsoft.com/office/officeart/2008/layout/HorizontalMultiLevelHierarchy"/>
    <dgm:cxn modelId="{5DDABCE2-43F8-4282-824E-438F20324E6F}" type="presParOf" srcId="{324E4E42-568F-4B1E-8CE7-15C9E7B10D9C}" destId="{C58DEFB1-BBE8-42D7-A46D-03A63EF7F3FF}" srcOrd="0" destOrd="0" presId="urn:microsoft.com/office/officeart/2008/layout/HorizontalMultiLevelHierarchy"/>
    <dgm:cxn modelId="{81BC4200-503A-4192-BC3B-0068EA08F0D7}" type="presParOf" srcId="{489190AE-3C6D-4891-B774-40DB9B3CE93B}" destId="{2619F4FA-907B-4554-8C0C-16B110AFFA8D}" srcOrd="7" destOrd="0" presId="urn:microsoft.com/office/officeart/2008/layout/HorizontalMultiLevelHierarchy"/>
    <dgm:cxn modelId="{50910D2F-68C0-40A0-A624-9128764061BC}" type="presParOf" srcId="{2619F4FA-907B-4554-8C0C-16B110AFFA8D}" destId="{1538B3E9-1EEE-4B0F-A733-381CD53214C3}" srcOrd="0" destOrd="0" presId="urn:microsoft.com/office/officeart/2008/layout/HorizontalMultiLevelHierarchy"/>
    <dgm:cxn modelId="{CBA320B4-966E-4EA4-AE93-092B395DF44E}" type="presParOf" srcId="{2619F4FA-907B-4554-8C0C-16B110AFFA8D}" destId="{2CC15C83-E99E-4672-AF61-1994F693AA52}" srcOrd="1" destOrd="0" presId="urn:microsoft.com/office/officeart/2008/layout/HorizontalMultiLevelHierarchy"/>
    <dgm:cxn modelId="{D03B81AF-0DA5-44AE-97F5-1793C400A590}" type="presParOf" srcId="{489190AE-3C6D-4891-B774-40DB9B3CE93B}" destId="{DCB04349-9939-449A-803F-1721C93EFD9B}" srcOrd="8" destOrd="0" presId="urn:microsoft.com/office/officeart/2008/layout/HorizontalMultiLevelHierarchy"/>
    <dgm:cxn modelId="{2B275DF2-8D2B-4721-A4F5-65CA0ACE58A1}" type="presParOf" srcId="{DCB04349-9939-449A-803F-1721C93EFD9B}" destId="{6131B386-B3D8-4E3C-9624-45397802E8D5}" srcOrd="0" destOrd="0" presId="urn:microsoft.com/office/officeart/2008/layout/HorizontalMultiLevelHierarchy"/>
    <dgm:cxn modelId="{8144FE90-863D-4881-9746-77EBCA4420AA}" type="presParOf" srcId="{489190AE-3C6D-4891-B774-40DB9B3CE93B}" destId="{95D386C0-FF73-4391-BCB8-82A369CEB27B}" srcOrd="9" destOrd="0" presId="urn:microsoft.com/office/officeart/2008/layout/HorizontalMultiLevelHierarchy"/>
    <dgm:cxn modelId="{4159D0AB-278B-4286-8916-E7B10511BF07}" type="presParOf" srcId="{95D386C0-FF73-4391-BCB8-82A369CEB27B}" destId="{3F3D1A3D-622E-49DE-9F54-7D592E2B526A}" srcOrd="0" destOrd="0" presId="urn:microsoft.com/office/officeart/2008/layout/HorizontalMultiLevelHierarchy"/>
    <dgm:cxn modelId="{CBA47871-6279-4996-8AA5-0563FE2AAB64}" type="presParOf" srcId="{95D386C0-FF73-4391-BCB8-82A369CEB27B}" destId="{B7F8F8B6-7481-46C2-8656-888FE69729FF}" srcOrd="1" destOrd="0" presId="urn:microsoft.com/office/officeart/2008/layout/HorizontalMultiLevelHierarchy"/>
    <dgm:cxn modelId="{E624FBCC-9709-4E5B-B07D-D5CB9D9B629F}" type="presParOf" srcId="{489190AE-3C6D-4891-B774-40DB9B3CE93B}" destId="{9C643A0D-D710-410E-BC8E-6DE0D405E1A6}" srcOrd="10" destOrd="0" presId="urn:microsoft.com/office/officeart/2008/layout/HorizontalMultiLevelHierarchy"/>
    <dgm:cxn modelId="{72E77141-50B4-4078-A608-BA7CEE56EB4F}" type="presParOf" srcId="{9C643A0D-D710-410E-BC8E-6DE0D405E1A6}" destId="{E1B4108E-ABE2-4963-8622-6BEE81C40AF7}" srcOrd="0" destOrd="0" presId="urn:microsoft.com/office/officeart/2008/layout/HorizontalMultiLevelHierarchy"/>
    <dgm:cxn modelId="{45FD4AD0-35B7-40AB-B093-2C7DF83A1005}" type="presParOf" srcId="{489190AE-3C6D-4891-B774-40DB9B3CE93B}" destId="{B5753272-C89F-4319-9683-8D52FC6F33D1}" srcOrd="11" destOrd="0" presId="urn:microsoft.com/office/officeart/2008/layout/HorizontalMultiLevelHierarchy"/>
    <dgm:cxn modelId="{7E96C443-7EA1-46F4-AD4F-85E7FCA22636}" type="presParOf" srcId="{B5753272-C89F-4319-9683-8D52FC6F33D1}" destId="{94C35343-E5D2-4DC8-8A95-EEB9D85EF041}" srcOrd="0" destOrd="0" presId="urn:microsoft.com/office/officeart/2008/layout/HorizontalMultiLevelHierarchy"/>
    <dgm:cxn modelId="{DD2F66C3-4EEB-4A7F-B522-A2DBAC63D8F2}" type="presParOf" srcId="{B5753272-C89F-4319-9683-8D52FC6F33D1}" destId="{A9696556-C681-4FAA-A96A-47E3EEB3545F}" srcOrd="1" destOrd="0" presId="urn:microsoft.com/office/officeart/2008/layout/HorizontalMultiLevelHierarchy"/>
    <dgm:cxn modelId="{2612C91A-4C9D-4C9F-A3E1-2FA282DC7D52}" type="presParOf" srcId="{489190AE-3C6D-4891-B774-40DB9B3CE93B}" destId="{E867D584-4E76-4DE7-8639-15D0ECFFC8B2}" srcOrd="12" destOrd="0" presId="urn:microsoft.com/office/officeart/2008/layout/HorizontalMultiLevelHierarchy"/>
    <dgm:cxn modelId="{70191902-3683-4664-8B8D-7322EDE627BC}" type="presParOf" srcId="{E867D584-4E76-4DE7-8639-15D0ECFFC8B2}" destId="{C07CA38B-284E-48C0-8727-927FA216A7DC}" srcOrd="0" destOrd="0" presId="urn:microsoft.com/office/officeart/2008/layout/HorizontalMultiLevelHierarchy"/>
    <dgm:cxn modelId="{2F3A35C3-CCC3-4D97-A29C-D8536E0038D0}" type="presParOf" srcId="{489190AE-3C6D-4891-B774-40DB9B3CE93B}" destId="{322757AB-DFD6-484B-A6CE-A958D5A22F8E}" srcOrd="13" destOrd="0" presId="urn:microsoft.com/office/officeart/2008/layout/HorizontalMultiLevelHierarchy"/>
    <dgm:cxn modelId="{04C70008-DB43-4DEE-BBED-72C603FEBE29}" type="presParOf" srcId="{322757AB-DFD6-484B-A6CE-A958D5A22F8E}" destId="{1FAE7E1F-AAB0-4189-ACA6-E68D6C334C79}" srcOrd="0" destOrd="0" presId="urn:microsoft.com/office/officeart/2008/layout/HorizontalMultiLevelHierarchy"/>
    <dgm:cxn modelId="{86CA987E-A911-4E1E-BD78-CEE4CCB8BC3A}" type="presParOf" srcId="{322757AB-DFD6-484B-A6CE-A958D5A22F8E}" destId="{3ABB83CA-4B81-45C8-9563-8C49EC0CD3F7}" srcOrd="1" destOrd="0" presId="urn:microsoft.com/office/officeart/2008/layout/HorizontalMultiLevelHierarchy"/>
    <dgm:cxn modelId="{7430E708-E666-4704-820B-8DEDECC06528}" type="presParOf" srcId="{489190AE-3C6D-4891-B774-40DB9B3CE93B}" destId="{A024E34E-FCD7-4113-8160-7965A2BEABE7}" srcOrd="14" destOrd="0" presId="urn:microsoft.com/office/officeart/2008/layout/HorizontalMultiLevelHierarchy"/>
    <dgm:cxn modelId="{41A32AF3-CD6D-46F1-B01B-CC1ED1339B43}" type="presParOf" srcId="{A024E34E-FCD7-4113-8160-7965A2BEABE7}" destId="{E2595400-CE05-4BEC-A822-6F8292DE9345}" srcOrd="0" destOrd="0" presId="urn:microsoft.com/office/officeart/2008/layout/HorizontalMultiLevelHierarchy"/>
    <dgm:cxn modelId="{91674A32-0720-4BE0-93CA-5B4530E0816F}" type="presParOf" srcId="{489190AE-3C6D-4891-B774-40DB9B3CE93B}" destId="{7161C80D-DF9D-415A-8A21-C46263F768A3}" srcOrd="15" destOrd="0" presId="urn:microsoft.com/office/officeart/2008/layout/HorizontalMultiLevelHierarchy"/>
    <dgm:cxn modelId="{776ABBE8-94B9-458D-9324-AD6207F2A28C}" type="presParOf" srcId="{7161C80D-DF9D-415A-8A21-C46263F768A3}" destId="{AC4314A8-EAC8-47DE-A632-E98CE50660BE}" srcOrd="0" destOrd="0" presId="urn:microsoft.com/office/officeart/2008/layout/HorizontalMultiLevelHierarchy"/>
    <dgm:cxn modelId="{7BE9FEC1-778A-4130-9875-EFF32F4E723C}" type="presParOf" srcId="{7161C80D-DF9D-415A-8A21-C46263F768A3}" destId="{B1D21AFA-105C-4397-9A09-80E2AF4C4085}" srcOrd="1" destOrd="0" presId="urn:microsoft.com/office/officeart/2008/layout/HorizontalMultiLevelHierarchy"/>
  </dgm:cxnLst>
  <dgm:bg/>
  <dgm:whole/>
  <dgm:extLst>
    <a:ext uri="http://schemas.microsoft.com/office/drawing/2008/diagram">
      <dsp:dataModelExt xmlns:dsp="http://schemas.microsoft.com/office/drawing/2008/diagram" xmlns="" relId="rId1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24E34E-FCD7-4113-8160-7965A2BEABE7}">
      <dsp:nvSpPr>
        <dsp:cNvPr id="0" name=""/>
        <dsp:cNvSpPr/>
      </dsp:nvSpPr>
      <dsp:spPr>
        <a:xfrm>
          <a:off x="1368911" y="2590800"/>
          <a:ext cx="348145" cy="2321852"/>
        </a:xfrm>
        <a:custGeom>
          <a:avLst/>
          <a:gdLst/>
          <a:ahLst/>
          <a:cxnLst/>
          <a:rect l="0" t="0" r="0" b="0"/>
          <a:pathLst>
            <a:path>
              <a:moveTo>
                <a:pt x="0" y="0"/>
              </a:moveTo>
              <a:lnTo>
                <a:pt x="174072" y="0"/>
              </a:lnTo>
              <a:lnTo>
                <a:pt x="174072" y="2321852"/>
              </a:lnTo>
              <a:lnTo>
                <a:pt x="348145" y="2321852"/>
              </a:lnTo>
            </a:path>
          </a:pathLst>
        </a:custGeom>
        <a:noFill/>
        <a:ln w="9525" cap="flat"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en-US" sz="800" kern="1200"/>
        </a:p>
      </dsp:txBody>
      <dsp:txXfrm>
        <a:off x="1484288" y="3693031"/>
        <a:ext cx="117390" cy="117390"/>
      </dsp:txXfrm>
    </dsp:sp>
    <dsp:sp modelId="{E867D584-4E76-4DE7-8639-15D0ECFFC8B2}">
      <dsp:nvSpPr>
        <dsp:cNvPr id="0" name=""/>
        <dsp:cNvSpPr/>
      </dsp:nvSpPr>
      <dsp:spPr>
        <a:xfrm>
          <a:off x="1368911" y="2590800"/>
          <a:ext cx="348145" cy="1658466"/>
        </a:xfrm>
        <a:custGeom>
          <a:avLst/>
          <a:gdLst/>
          <a:ahLst/>
          <a:cxnLst/>
          <a:rect l="0" t="0" r="0" b="0"/>
          <a:pathLst>
            <a:path>
              <a:moveTo>
                <a:pt x="0" y="0"/>
              </a:moveTo>
              <a:lnTo>
                <a:pt x="174072" y="0"/>
              </a:lnTo>
              <a:lnTo>
                <a:pt x="174072" y="1658466"/>
              </a:lnTo>
              <a:lnTo>
                <a:pt x="348145" y="1658466"/>
              </a:lnTo>
            </a:path>
          </a:pathLst>
        </a:custGeom>
        <a:noFill/>
        <a:ln w="9525" cap="flat"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p>
      </dsp:txBody>
      <dsp:txXfrm>
        <a:off x="1500618" y="3377667"/>
        <a:ext cx="84730" cy="84730"/>
      </dsp:txXfrm>
    </dsp:sp>
    <dsp:sp modelId="{9C643A0D-D710-410E-BC8E-6DE0D405E1A6}">
      <dsp:nvSpPr>
        <dsp:cNvPr id="0" name=""/>
        <dsp:cNvSpPr/>
      </dsp:nvSpPr>
      <dsp:spPr>
        <a:xfrm>
          <a:off x="1368911" y="2590800"/>
          <a:ext cx="348145" cy="995079"/>
        </a:xfrm>
        <a:custGeom>
          <a:avLst/>
          <a:gdLst/>
          <a:ahLst/>
          <a:cxnLst/>
          <a:rect l="0" t="0" r="0" b="0"/>
          <a:pathLst>
            <a:path>
              <a:moveTo>
                <a:pt x="0" y="0"/>
              </a:moveTo>
              <a:lnTo>
                <a:pt x="174072" y="0"/>
              </a:lnTo>
              <a:lnTo>
                <a:pt x="174072" y="995079"/>
              </a:lnTo>
              <a:lnTo>
                <a:pt x="348145" y="995079"/>
              </a:lnTo>
            </a:path>
          </a:pathLst>
        </a:custGeom>
        <a:noFill/>
        <a:ln w="9525" cap="flat"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1516628" y="3061984"/>
        <a:ext cx="52711" cy="52711"/>
      </dsp:txXfrm>
    </dsp:sp>
    <dsp:sp modelId="{DCB04349-9939-449A-803F-1721C93EFD9B}">
      <dsp:nvSpPr>
        <dsp:cNvPr id="0" name=""/>
        <dsp:cNvSpPr/>
      </dsp:nvSpPr>
      <dsp:spPr>
        <a:xfrm>
          <a:off x="1368911" y="2590800"/>
          <a:ext cx="348145" cy="331693"/>
        </a:xfrm>
        <a:custGeom>
          <a:avLst/>
          <a:gdLst/>
          <a:ahLst/>
          <a:cxnLst/>
          <a:rect l="0" t="0" r="0" b="0"/>
          <a:pathLst>
            <a:path>
              <a:moveTo>
                <a:pt x="0" y="0"/>
              </a:moveTo>
              <a:lnTo>
                <a:pt x="174072" y="0"/>
              </a:lnTo>
              <a:lnTo>
                <a:pt x="174072" y="331693"/>
              </a:lnTo>
              <a:lnTo>
                <a:pt x="348145" y="331693"/>
              </a:lnTo>
            </a:path>
          </a:pathLst>
        </a:custGeom>
        <a:noFill/>
        <a:ln w="9525" cap="flat"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1530962" y="2744625"/>
        <a:ext cx="24042" cy="24042"/>
      </dsp:txXfrm>
    </dsp:sp>
    <dsp:sp modelId="{324E4E42-568F-4B1E-8CE7-15C9E7B10D9C}">
      <dsp:nvSpPr>
        <dsp:cNvPr id="0" name=""/>
        <dsp:cNvSpPr/>
      </dsp:nvSpPr>
      <dsp:spPr>
        <a:xfrm>
          <a:off x="1368911" y="2259106"/>
          <a:ext cx="348145" cy="331693"/>
        </a:xfrm>
        <a:custGeom>
          <a:avLst/>
          <a:gdLst/>
          <a:ahLst/>
          <a:cxnLst/>
          <a:rect l="0" t="0" r="0" b="0"/>
          <a:pathLst>
            <a:path>
              <a:moveTo>
                <a:pt x="0" y="331693"/>
              </a:moveTo>
              <a:lnTo>
                <a:pt x="174072" y="331693"/>
              </a:lnTo>
              <a:lnTo>
                <a:pt x="174072" y="0"/>
              </a:lnTo>
              <a:lnTo>
                <a:pt x="348145" y="0"/>
              </a:lnTo>
            </a:path>
          </a:pathLst>
        </a:custGeom>
        <a:noFill/>
        <a:ln w="9525" cap="flat"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1530962" y="2412931"/>
        <a:ext cx="24042" cy="24042"/>
      </dsp:txXfrm>
    </dsp:sp>
    <dsp:sp modelId="{000F25B7-523E-4BC3-A7CF-8B9EC1AFAEE1}">
      <dsp:nvSpPr>
        <dsp:cNvPr id="0" name=""/>
        <dsp:cNvSpPr/>
      </dsp:nvSpPr>
      <dsp:spPr>
        <a:xfrm>
          <a:off x="1368911" y="1595720"/>
          <a:ext cx="348145" cy="995079"/>
        </a:xfrm>
        <a:custGeom>
          <a:avLst/>
          <a:gdLst/>
          <a:ahLst/>
          <a:cxnLst/>
          <a:rect l="0" t="0" r="0" b="0"/>
          <a:pathLst>
            <a:path>
              <a:moveTo>
                <a:pt x="0" y="995079"/>
              </a:moveTo>
              <a:lnTo>
                <a:pt x="174072" y="995079"/>
              </a:lnTo>
              <a:lnTo>
                <a:pt x="174072" y="0"/>
              </a:lnTo>
              <a:lnTo>
                <a:pt x="348145" y="0"/>
              </a:lnTo>
            </a:path>
          </a:pathLst>
        </a:custGeom>
        <a:noFill/>
        <a:ln w="9525" cap="flat"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1516628" y="2066904"/>
        <a:ext cx="52711" cy="52711"/>
      </dsp:txXfrm>
    </dsp:sp>
    <dsp:sp modelId="{5D62AFED-08E6-4DF0-9001-935F554B979C}">
      <dsp:nvSpPr>
        <dsp:cNvPr id="0" name=""/>
        <dsp:cNvSpPr/>
      </dsp:nvSpPr>
      <dsp:spPr>
        <a:xfrm>
          <a:off x="1368911" y="932333"/>
          <a:ext cx="348145" cy="1658466"/>
        </a:xfrm>
        <a:custGeom>
          <a:avLst/>
          <a:gdLst/>
          <a:ahLst/>
          <a:cxnLst/>
          <a:rect l="0" t="0" r="0" b="0"/>
          <a:pathLst>
            <a:path>
              <a:moveTo>
                <a:pt x="0" y="1658466"/>
              </a:moveTo>
              <a:lnTo>
                <a:pt x="174072" y="1658466"/>
              </a:lnTo>
              <a:lnTo>
                <a:pt x="174072" y="0"/>
              </a:lnTo>
              <a:lnTo>
                <a:pt x="348145" y="0"/>
              </a:lnTo>
            </a:path>
          </a:pathLst>
        </a:custGeom>
        <a:noFill/>
        <a:ln w="9525" cap="flat"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1500618" y="1719201"/>
        <a:ext cx="84730" cy="84730"/>
      </dsp:txXfrm>
    </dsp:sp>
    <dsp:sp modelId="{674D14D8-77EA-40B5-B549-DACCF3C20F93}">
      <dsp:nvSpPr>
        <dsp:cNvPr id="0" name=""/>
        <dsp:cNvSpPr/>
      </dsp:nvSpPr>
      <dsp:spPr>
        <a:xfrm>
          <a:off x="1368911" y="268947"/>
          <a:ext cx="348145" cy="2321852"/>
        </a:xfrm>
        <a:custGeom>
          <a:avLst/>
          <a:gdLst/>
          <a:ahLst/>
          <a:cxnLst/>
          <a:rect l="0" t="0" r="0" b="0"/>
          <a:pathLst>
            <a:path>
              <a:moveTo>
                <a:pt x="0" y="2321852"/>
              </a:moveTo>
              <a:lnTo>
                <a:pt x="174072" y="2321852"/>
              </a:lnTo>
              <a:lnTo>
                <a:pt x="174072" y="0"/>
              </a:lnTo>
              <a:lnTo>
                <a:pt x="348145" y="0"/>
              </a:lnTo>
            </a:path>
          </a:pathLst>
        </a:custGeom>
        <a:noFill/>
        <a:ln w="9525" cap="flat"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1484288" y="1371178"/>
        <a:ext cx="117390" cy="117390"/>
      </dsp:txXfrm>
    </dsp:sp>
    <dsp:sp modelId="{542AE1BF-51E2-4294-B538-F20DEFFF7FB1}">
      <dsp:nvSpPr>
        <dsp:cNvPr id="0" name=""/>
        <dsp:cNvSpPr/>
      </dsp:nvSpPr>
      <dsp:spPr>
        <a:xfrm rot="16200000">
          <a:off x="-293046" y="2325445"/>
          <a:ext cx="2793206" cy="530709"/>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Working Groups</a:t>
          </a:r>
        </a:p>
      </dsp:txBody>
      <dsp:txXfrm>
        <a:off x="-293046" y="2325445"/>
        <a:ext cx="2793206" cy="530709"/>
      </dsp:txXfrm>
    </dsp:sp>
    <dsp:sp modelId="{F15C553B-8869-4044-BCCF-BF1515266ADB}">
      <dsp:nvSpPr>
        <dsp:cNvPr id="0" name=""/>
        <dsp:cNvSpPr/>
      </dsp:nvSpPr>
      <dsp:spPr>
        <a:xfrm>
          <a:off x="1717056" y="3592"/>
          <a:ext cx="3540741" cy="530709"/>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Core Technology Work Group</a:t>
          </a:r>
        </a:p>
      </dsp:txBody>
      <dsp:txXfrm>
        <a:off x="1717056" y="3592"/>
        <a:ext cx="3540741" cy="530709"/>
      </dsp:txXfrm>
    </dsp:sp>
    <dsp:sp modelId="{560C42E2-943F-41B8-92E7-B9CC40816BE7}">
      <dsp:nvSpPr>
        <dsp:cNvPr id="0" name=""/>
        <dsp:cNvSpPr/>
      </dsp:nvSpPr>
      <dsp:spPr>
        <a:xfrm>
          <a:off x="1717056" y="666979"/>
          <a:ext cx="3540741" cy="530709"/>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Certification Work Group</a:t>
          </a:r>
        </a:p>
      </dsp:txBody>
      <dsp:txXfrm>
        <a:off x="1717056" y="666979"/>
        <a:ext cx="3540741" cy="530709"/>
      </dsp:txXfrm>
    </dsp:sp>
    <dsp:sp modelId="{7C273A25-7623-42F1-B7DA-31C6978A4304}">
      <dsp:nvSpPr>
        <dsp:cNvPr id="0" name=""/>
        <dsp:cNvSpPr/>
      </dsp:nvSpPr>
      <dsp:spPr>
        <a:xfrm>
          <a:off x="1717056" y="1330365"/>
          <a:ext cx="3540741" cy="530709"/>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Marketing Communications</a:t>
          </a:r>
          <a:br>
            <a:rPr lang="en-US" sz="1200" kern="1200" dirty="0"/>
          </a:br>
          <a:r>
            <a:rPr lang="en-US" sz="1200" kern="1200" dirty="0"/>
            <a:t>Work Group</a:t>
          </a:r>
        </a:p>
      </dsp:txBody>
      <dsp:txXfrm>
        <a:off x="1717056" y="1330365"/>
        <a:ext cx="3540741" cy="530709"/>
      </dsp:txXfrm>
    </dsp:sp>
    <dsp:sp modelId="{1538B3E9-1EEE-4B0F-A733-381CD53214C3}">
      <dsp:nvSpPr>
        <dsp:cNvPr id="0" name=""/>
        <dsp:cNvSpPr/>
      </dsp:nvSpPr>
      <dsp:spPr>
        <a:xfrm>
          <a:off x="1717056" y="1993752"/>
          <a:ext cx="3540741" cy="530709"/>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Membership Work Group</a:t>
          </a:r>
        </a:p>
      </dsp:txBody>
      <dsp:txXfrm>
        <a:off x="1717056" y="1993752"/>
        <a:ext cx="3540741" cy="530709"/>
      </dsp:txXfrm>
    </dsp:sp>
    <dsp:sp modelId="{3F3D1A3D-622E-49DE-9F54-7D592E2B526A}">
      <dsp:nvSpPr>
        <dsp:cNvPr id="0" name=""/>
        <dsp:cNvSpPr/>
      </dsp:nvSpPr>
      <dsp:spPr>
        <a:xfrm>
          <a:off x="1717056" y="2657138"/>
          <a:ext cx="3540741" cy="530709"/>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Security Work Group</a:t>
          </a:r>
        </a:p>
      </dsp:txBody>
      <dsp:txXfrm>
        <a:off x="1717056" y="2657138"/>
        <a:ext cx="3540741" cy="530709"/>
      </dsp:txXfrm>
    </dsp:sp>
    <dsp:sp modelId="{94C35343-E5D2-4DC8-8A95-EEB9D85EF041}">
      <dsp:nvSpPr>
        <dsp:cNvPr id="0" name=""/>
        <dsp:cNvSpPr/>
      </dsp:nvSpPr>
      <dsp:spPr>
        <a:xfrm>
          <a:off x="1717056" y="3320525"/>
          <a:ext cx="3540741" cy="530709"/>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Strategy Work Group</a:t>
          </a:r>
        </a:p>
      </dsp:txBody>
      <dsp:txXfrm>
        <a:off x="1717056" y="3320525"/>
        <a:ext cx="3540741" cy="530709"/>
      </dsp:txXfrm>
    </dsp:sp>
    <dsp:sp modelId="{1FAE7E1F-AAB0-4189-ACA6-E68D6C334C79}">
      <dsp:nvSpPr>
        <dsp:cNvPr id="0" name=""/>
        <dsp:cNvSpPr/>
      </dsp:nvSpPr>
      <dsp:spPr>
        <a:xfrm>
          <a:off x="1717056" y="3983911"/>
          <a:ext cx="3540741" cy="530709"/>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err="1"/>
            <a:t>AllSeen</a:t>
          </a:r>
          <a:r>
            <a:rPr lang="en-US" sz="1200" kern="1200" dirty="0"/>
            <a:t> Work Group</a:t>
          </a:r>
        </a:p>
      </dsp:txBody>
      <dsp:txXfrm>
        <a:off x="1717056" y="3983911"/>
        <a:ext cx="3540741" cy="530709"/>
      </dsp:txXfrm>
    </dsp:sp>
    <dsp:sp modelId="{AC4314A8-EAC8-47DE-A632-E98CE50660BE}">
      <dsp:nvSpPr>
        <dsp:cNvPr id="0" name=""/>
        <dsp:cNvSpPr/>
      </dsp:nvSpPr>
      <dsp:spPr>
        <a:xfrm>
          <a:off x="1717056" y="4647298"/>
          <a:ext cx="3540741" cy="530709"/>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t>UPnP Work Group</a:t>
          </a:r>
        </a:p>
      </dsp:txBody>
      <dsp:txXfrm>
        <a:off x="1717056" y="4647298"/>
        <a:ext cx="3540741" cy="530709"/>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BE2D28-63CC-4B2F-9864-0D1E76FA7E06}" type="datetimeFigureOut">
              <a:rPr lang="en-US" smtClean="0"/>
              <a:pPr/>
              <a:t>25-Sep-19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563399D-B884-42CB-B238-01FC6B420590}" type="slidenum">
              <a:rPr lang="en-US" smtClean="0"/>
              <a:pPr/>
              <a:t>‹#›</a:t>
            </a:fld>
            <a:endParaRPr lang="en-US"/>
          </a:p>
        </p:txBody>
      </p:sp>
    </p:spTree>
    <p:extLst>
      <p:ext uri="{BB962C8B-B14F-4D97-AF65-F5344CB8AC3E}">
        <p14:creationId xmlns:p14="http://schemas.microsoft.com/office/powerpoint/2010/main" xmlns="" val="340322988"/>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61E970-2762-4732-BB8A-34BC50190C26}" type="datetimeFigureOut">
              <a:rPr lang="en-US" smtClean="0"/>
              <a:pPr/>
              <a:t>25-Sep-19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D437C7-4FCC-4465-A5AF-670A6B61970B}" type="slidenum">
              <a:rPr lang="en-US" smtClean="0"/>
              <a:pPr/>
              <a:t>‹#›</a:t>
            </a:fld>
            <a:endParaRPr lang="en-US"/>
          </a:p>
        </p:txBody>
      </p:sp>
    </p:spTree>
    <p:extLst>
      <p:ext uri="{BB962C8B-B14F-4D97-AF65-F5344CB8AC3E}">
        <p14:creationId xmlns:p14="http://schemas.microsoft.com/office/powerpoint/2010/main" xmlns="" val="3013029588"/>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cisco.com/c/en/us/solutions/service-provider/vni-network-traffic-forecast/infographic.html" TargetMode="External"/><Relationship Id="rId2" Type="http://schemas.openxmlformats.org/officeDocument/2006/relationships/slide" Target="../slides/slide2.xml"/><Relationship Id="rId1" Type="http://schemas.openxmlformats.org/officeDocument/2006/relationships/notesMaster" Target="../notesMasters/notesMaster1.xml"/><Relationship Id="rId5" Type="http://schemas.openxmlformats.org/officeDocument/2006/relationships/hyperlink" Target="https://datafloq.com/read/self-driving-cars-create-2-petabytes-data-annually/172" TargetMode="External"/><Relationship Id="rId4" Type="http://schemas.openxmlformats.org/officeDocument/2006/relationships/hyperlink" Target="http://www.cisco.com/c/en/us/solutions/collateral/service-provider/global-cloud-index-gci/Cloud_Index_White_Paper.html"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fontAlgn="ctr"/>
            <a:r>
              <a:rPr lang="en-US" sz="1200" kern="1200" dirty="0">
                <a:solidFill>
                  <a:schemeClr val="tx1"/>
                </a:solidFill>
                <a:effectLst/>
                <a:latin typeface="+mn-lt"/>
                <a:ea typeface="+mn-ea"/>
                <a:cs typeface="+mn-cs"/>
              </a:rPr>
              <a:t>By 2020, 50B devices and 212B sensors will join the internet leading to Global IP traffic to increase nearly threefold over the next 5 years. </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47% of total devices and connections will be Machine to Machine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Truly, it’s the rise of the machines… </a:t>
            </a:r>
          </a:p>
          <a:p>
            <a:endParaRPr lang="en-US" dirty="0"/>
          </a:p>
          <a:p>
            <a:pPr lvl="0" fontAlgn="ctr"/>
            <a:r>
              <a:rPr lang="en-US" sz="1200" kern="1200" dirty="0">
                <a:solidFill>
                  <a:schemeClr val="tx1"/>
                </a:solidFill>
                <a:effectLst/>
                <a:latin typeface="+mn-lt"/>
                <a:ea typeface="+mn-ea"/>
                <a:cs typeface="+mn-cs"/>
              </a:rPr>
              <a:t>And these things are generating tremendous amounts of data </a:t>
            </a:r>
          </a:p>
          <a:p>
            <a:pPr marL="0" lvl="0" indent="0">
              <a:spcAft>
                <a:spcPts val="300"/>
              </a:spcAft>
              <a:buFont typeface="Arial" panose="020B0604020202020204" pitchFamily="34" charset="0"/>
              <a:buNone/>
            </a:pPr>
            <a:r>
              <a:rPr lang="en-GB" sz="3600" b="0" dirty="0">
                <a:latin typeface="Arial Narrow" panose="020B0606020202030204" pitchFamily="34" charset="0"/>
              </a:rPr>
              <a:t>In 2020, the average internet user will generate ~1.5 GB of traffic per day (up from ~650MB in 2015)</a:t>
            </a:r>
            <a:r>
              <a:rPr lang="en-GB" sz="3600" b="0" baseline="30000" dirty="0">
                <a:latin typeface="Arial Narrow" panose="020B0606020202030204" pitchFamily="34" charset="0"/>
              </a:rPr>
              <a:t>[1]   </a:t>
            </a:r>
            <a:r>
              <a:rPr lang="en-GB" sz="3600" b="0" dirty="0">
                <a:latin typeface="Arial Narrow" panose="020B0606020202030204" pitchFamily="34" charset="0"/>
              </a:rPr>
              <a:t>A huge amount of data… until you consider the machines…</a:t>
            </a:r>
          </a:p>
          <a:p>
            <a:pPr marL="53975" lvl="0" indent="-457200">
              <a:spcAft>
                <a:spcPts val="300"/>
              </a:spcAft>
              <a:buFont typeface="Arial" panose="020B0604020202020204" pitchFamily="34" charset="0"/>
              <a:buChar char="•"/>
            </a:pPr>
            <a:r>
              <a:rPr lang="en-GB" sz="3600" b="0" dirty="0">
                <a:latin typeface="Arial Narrow" panose="020B0606020202030204" pitchFamily="34" charset="0"/>
              </a:rPr>
              <a:t>A </a:t>
            </a:r>
            <a:r>
              <a:rPr lang="en-GB" sz="3600" b="0" u="sng" dirty="0">
                <a:latin typeface="Arial Narrow" panose="020B0606020202030204" pitchFamily="34" charset="0"/>
              </a:rPr>
              <a:t>Smart Hospital </a:t>
            </a:r>
            <a:r>
              <a:rPr lang="en-GB" sz="3600" b="0" dirty="0">
                <a:latin typeface="Arial Narrow" panose="020B0606020202030204" pitchFamily="34" charset="0"/>
              </a:rPr>
              <a:t>will generate </a:t>
            </a:r>
            <a:r>
              <a:rPr lang="en-GB" sz="3600" b="0" u="sng" dirty="0">
                <a:latin typeface="Arial Narrow" panose="020B0606020202030204" pitchFamily="34" charset="0"/>
              </a:rPr>
              <a:t>3,000 GB/day</a:t>
            </a:r>
            <a:r>
              <a:rPr lang="en-GB" sz="3600" b="0" u="sng" baseline="30000" dirty="0">
                <a:latin typeface="Arial Narrow" panose="020B0606020202030204" pitchFamily="34" charset="0"/>
              </a:rPr>
              <a:t>[</a:t>
            </a:r>
            <a:r>
              <a:rPr lang="en-GB" sz="3600" b="0" u="none" baseline="30000" dirty="0">
                <a:latin typeface="Arial Narrow" panose="020B0606020202030204" pitchFamily="34" charset="0"/>
              </a:rPr>
              <a:t>2]</a:t>
            </a:r>
          </a:p>
          <a:p>
            <a:pPr marL="53975" lvl="0" indent="-457200">
              <a:spcAft>
                <a:spcPts val="300"/>
              </a:spcAft>
              <a:buFont typeface="Arial" panose="020B0604020202020204" pitchFamily="34" charset="0"/>
              <a:buChar char="•"/>
            </a:pPr>
            <a:r>
              <a:rPr lang="en-GB" sz="3600" b="0" u="sng" dirty="0">
                <a:latin typeface="Arial Narrow" panose="020B0606020202030204" pitchFamily="34" charset="0"/>
              </a:rPr>
              <a:t>Self-driving cars </a:t>
            </a:r>
            <a:r>
              <a:rPr lang="en-GB" sz="3600" b="0" dirty="0">
                <a:latin typeface="Arial Narrow" panose="020B0606020202030204" pitchFamily="34" charset="0"/>
              </a:rPr>
              <a:t>are generating over </a:t>
            </a:r>
            <a:r>
              <a:rPr lang="en-GB" sz="3600" b="0" u="sng" dirty="0">
                <a:latin typeface="Arial Narrow" panose="020B0606020202030204" pitchFamily="34" charset="0"/>
              </a:rPr>
              <a:t>4,000 GB/day… each</a:t>
            </a:r>
            <a:r>
              <a:rPr lang="en-GB" sz="3600" b="0" u="none" baseline="30000" dirty="0">
                <a:latin typeface="Arial Narrow" panose="020B0606020202030204" pitchFamily="34" charset="0"/>
              </a:rPr>
              <a:t>[3]</a:t>
            </a:r>
          </a:p>
          <a:p>
            <a:pPr marL="53975" lvl="0" indent="-457200">
              <a:spcAft>
                <a:spcPts val="300"/>
              </a:spcAft>
              <a:buFont typeface="Arial" panose="020B0604020202020204" pitchFamily="34" charset="0"/>
              <a:buChar char="•"/>
            </a:pPr>
            <a:r>
              <a:rPr lang="en-GB" sz="3600" b="0" dirty="0">
                <a:latin typeface="Arial Narrow" panose="020B0606020202030204" pitchFamily="34" charset="0"/>
              </a:rPr>
              <a:t>A </a:t>
            </a:r>
            <a:r>
              <a:rPr lang="en-GB" sz="3600" b="0" u="sng" dirty="0">
                <a:latin typeface="Arial Narrow" panose="020B0606020202030204" pitchFamily="34" charset="0"/>
              </a:rPr>
              <a:t>connected plane </a:t>
            </a:r>
            <a:r>
              <a:rPr lang="en-GB" sz="3600" b="0" dirty="0">
                <a:latin typeface="Arial Narrow" panose="020B0606020202030204" pitchFamily="34" charset="0"/>
              </a:rPr>
              <a:t>will generate </a:t>
            </a:r>
            <a:r>
              <a:rPr lang="en-GB" sz="3600" b="0" u="sng" dirty="0">
                <a:latin typeface="Arial Narrow" panose="020B0606020202030204" pitchFamily="34" charset="0"/>
              </a:rPr>
              <a:t>40,000 GB/day</a:t>
            </a:r>
            <a:r>
              <a:rPr lang="en-GB" sz="3600" b="0" u="none" baseline="30000" dirty="0">
                <a:latin typeface="Arial Narrow" panose="020B0606020202030204" pitchFamily="34" charset="0"/>
              </a:rPr>
              <a:t>[4]</a:t>
            </a:r>
          </a:p>
          <a:p>
            <a:pPr marL="53975" lvl="0" indent="-457200">
              <a:spcAft>
                <a:spcPts val="300"/>
              </a:spcAft>
              <a:buFont typeface="Arial" panose="020B0604020202020204" pitchFamily="34" charset="0"/>
              <a:buChar char="•"/>
            </a:pPr>
            <a:r>
              <a:rPr lang="en-GB" sz="3600" b="0" dirty="0">
                <a:latin typeface="Arial Narrow" panose="020B0606020202030204" pitchFamily="34" charset="0"/>
              </a:rPr>
              <a:t>A </a:t>
            </a:r>
            <a:r>
              <a:rPr lang="en-GB" sz="3600" b="0" u="sng" dirty="0">
                <a:latin typeface="Arial Narrow" panose="020B0606020202030204" pitchFamily="34" charset="0"/>
              </a:rPr>
              <a:t>connected factory </a:t>
            </a:r>
            <a:r>
              <a:rPr lang="en-GB" sz="3600" b="0" dirty="0">
                <a:latin typeface="Arial Narrow" panose="020B0606020202030204" pitchFamily="34" charset="0"/>
              </a:rPr>
              <a:t>will generate </a:t>
            </a:r>
            <a:r>
              <a:rPr lang="en-GB" sz="3600" b="0" u="sng" dirty="0">
                <a:latin typeface="Arial Narrow" panose="020B0606020202030204" pitchFamily="34" charset="0"/>
              </a:rPr>
              <a:t>1 million GB/day</a:t>
            </a:r>
            <a:r>
              <a:rPr lang="en-GB" sz="3600" b="0" u="none" baseline="30000" dirty="0">
                <a:latin typeface="Arial Narrow" panose="020B0606020202030204" pitchFamily="34" charset="0"/>
              </a:rPr>
              <a:t>[5]</a:t>
            </a:r>
          </a:p>
          <a:p>
            <a:pPr lvl="0" fontAlgn="ctr"/>
            <a:endParaRPr lang="en-US" sz="1200" kern="1200" dirty="0">
              <a:solidFill>
                <a:schemeClr val="tx1"/>
              </a:solidFill>
              <a:effectLst/>
              <a:latin typeface="+mn-lt"/>
              <a:ea typeface="+mn-ea"/>
              <a:cs typeface="+mn-cs"/>
            </a:endParaRPr>
          </a:p>
          <a:p>
            <a:pPr lvl="0" fontAlgn="ctr"/>
            <a:r>
              <a:rPr lang="en-US" sz="1200" kern="1200" dirty="0">
                <a:solidFill>
                  <a:schemeClr val="tx1"/>
                </a:solidFill>
                <a:effectLst/>
                <a:latin typeface="+mn-lt"/>
                <a:ea typeface="+mn-ea"/>
                <a:cs typeface="+mn-cs"/>
              </a:rPr>
              <a:t>This data, developed by things, will need to be analyzed and interpreted. </a:t>
            </a:r>
          </a:p>
          <a:p>
            <a:pPr lvl="0" fontAlgn="ctr"/>
            <a:r>
              <a:rPr lang="en-US" sz="1200" kern="1200" dirty="0">
                <a:solidFill>
                  <a:schemeClr val="tx1"/>
                </a:solidFill>
                <a:effectLst/>
                <a:latin typeface="+mn-lt"/>
                <a:ea typeface="+mn-ea"/>
                <a:cs typeface="+mn-cs"/>
              </a:rPr>
              <a:t>And we are powering this massive effort in all of its facets:  from the data center, to the connectivity, to the connected things, while providing technology like memory and FPGAs that speed up the whole cycle.</a:t>
            </a:r>
          </a:p>
          <a:p>
            <a:pPr lvl="0" fontAlgn="ctr"/>
            <a:endParaRPr lang="en-US" sz="1200" kern="1200" dirty="0">
              <a:solidFill>
                <a:schemeClr val="tx1"/>
              </a:solidFill>
              <a:effectLst/>
              <a:latin typeface="+mn-lt"/>
              <a:ea typeface="+mn-ea"/>
              <a:cs typeface="+mn-cs"/>
            </a:endParaRPr>
          </a:p>
          <a:p>
            <a:pPr lvl="0" fontAlgn="ctr"/>
            <a:r>
              <a:rPr lang="en-US" sz="1200" kern="1200" dirty="0">
                <a:solidFill>
                  <a:schemeClr val="tx1"/>
                </a:solidFill>
                <a:effectLst/>
                <a:latin typeface="+mn-lt"/>
                <a:ea typeface="+mn-ea"/>
                <a:cs typeface="+mn-cs"/>
              </a:rPr>
              <a:t>Source</a:t>
            </a:r>
            <a:r>
              <a:rPr lang="en-US" sz="1200" kern="1200" baseline="0" dirty="0">
                <a:solidFill>
                  <a:schemeClr val="tx1"/>
                </a:solidFill>
                <a:effectLst/>
                <a:latin typeface="+mn-lt"/>
                <a:ea typeface="+mn-ea"/>
                <a:cs typeface="+mn-cs"/>
              </a:rPr>
              <a:t> stats:</a:t>
            </a:r>
            <a:r>
              <a:rPr lang="en-US" sz="1200" kern="1200" dirty="0">
                <a:solidFill>
                  <a:schemeClr val="tx1"/>
                </a:solidFill>
                <a:effectLst/>
                <a:latin typeface="+mn-lt"/>
                <a:ea typeface="+mn-ea"/>
                <a:cs typeface="+mn-cs"/>
              </a:rPr>
              <a:t> </a:t>
            </a:r>
          </a:p>
          <a:p>
            <a:r>
              <a:rPr lang="en-US" sz="1200" kern="1200" baseline="30000" dirty="0">
                <a:solidFill>
                  <a:schemeClr val="tx1"/>
                </a:solidFill>
                <a:effectLst/>
                <a:latin typeface="+mn-lt"/>
                <a:ea typeface="+mn-ea"/>
                <a:cs typeface="+mn-cs"/>
              </a:rPr>
              <a:t>1</a:t>
            </a:r>
            <a:r>
              <a:rPr lang="en-US" sz="1200" kern="1200" dirty="0">
                <a:solidFill>
                  <a:schemeClr val="tx1"/>
                </a:solidFill>
                <a:effectLst/>
                <a:latin typeface="+mn-lt"/>
                <a:ea typeface="+mn-ea"/>
                <a:cs typeface="+mn-cs"/>
              </a:rPr>
              <a:t> </a:t>
            </a:r>
            <a:r>
              <a:rPr lang="en-US" sz="1200" u="sng" kern="1200" dirty="0">
                <a:solidFill>
                  <a:schemeClr val="tx1"/>
                </a:solidFill>
                <a:effectLst/>
                <a:latin typeface="+mn-lt"/>
                <a:ea typeface="+mn-ea"/>
                <a:cs typeface="+mn-cs"/>
                <a:hlinkClick r:id="rId3"/>
              </a:rPr>
              <a:t>http://www.cisco.com/c/en/us/solutions/service-provider/vni-network-traffic-forecast/infographic.html</a:t>
            </a:r>
            <a:endParaRPr lang="en-US" sz="1200" kern="1200" dirty="0">
              <a:solidFill>
                <a:schemeClr val="tx1"/>
              </a:solidFill>
              <a:effectLst/>
              <a:latin typeface="+mn-lt"/>
              <a:ea typeface="+mn-ea"/>
              <a:cs typeface="+mn-cs"/>
            </a:endParaRPr>
          </a:p>
          <a:p>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t>
            </a:r>
            <a:r>
              <a:rPr lang="en-US" sz="1200" u="sng" kern="1200" dirty="0">
                <a:solidFill>
                  <a:schemeClr val="tx1"/>
                </a:solidFill>
                <a:effectLst/>
                <a:latin typeface="+mn-lt"/>
                <a:ea typeface="+mn-ea"/>
                <a:cs typeface="+mn-cs"/>
                <a:hlinkClick r:id="rId4"/>
              </a:rPr>
              <a:t>http://www.cisco.com/c/en/us/solutions/collateral/service-provider/global-cloud-index-gci/Cloud_Index_White_Paper.html</a:t>
            </a:r>
            <a:endParaRPr lang="en-US" sz="1200" kern="1200" dirty="0">
              <a:solidFill>
                <a:schemeClr val="tx1"/>
              </a:solidFill>
              <a:effectLst/>
              <a:latin typeface="+mn-lt"/>
              <a:ea typeface="+mn-ea"/>
              <a:cs typeface="+mn-cs"/>
            </a:endParaRPr>
          </a:p>
          <a:p>
            <a:r>
              <a:rPr lang="en-US" sz="1200" kern="1200" baseline="30000" dirty="0">
                <a:solidFill>
                  <a:schemeClr val="tx1"/>
                </a:solidFill>
                <a:effectLst/>
                <a:latin typeface="+mn-lt"/>
                <a:ea typeface="+mn-ea"/>
                <a:cs typeface="+mn-cs"/>
              </a:rPr>
              <a:t>3</a:t>
            </a:r>
            <a:r>
              <a:rPr lang="en-US" sz="1200" kern="1200" dirty="0">
                <a:solidFill>
                  <a:schemeClr val="tx1"/>
                </a:solidFill>
                <a:effectLst/>
                <a:latin typeface="+mn-lt"/>
                <a:ea typeface="+mn-ea"/>
                <a:cs typeface="+mn-cs"/>
              </a:rPr>
              <a:t> </a:t>
            </a:r>
            <a:r>
              <a:rPr lang="en-US" sz="1200" u="sng" kern="1200" dirty="0">
                <a:solidFill>
                  <a:schemeClr val="tx1"/>
                </a:solidFill>
                <a:effectLst/>
                <a:latin typeface="+mn-lt"/>
                <a:ea typeface="+mn-ea"/>
                <a:cs typeface="+mn-cs"/>
                <a:hlinkClick r:id="rId5"/>
              </a:rPr>
              <a:t>https://datafloq.com/read/self-driving-cars-create-2-petabytes-data-annually/172</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60F8CF2-646B-420C-ADB7-48BD650928F4}"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xmlns="" val="3515108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everything is IP</a:t>
            </a:r>
          </a:p>
          <a:p>
            <a:r>
              <a:rPr lang="en-US" dirty="0"/>
              <a:t>Proprietary</a:t>
            </a:r>
            <a:r>
              <a:rPr lang="en-US" baseline="0" dirty="0"/>
              <a:t> radios e.g. 400Mhz</a:t>
            </a:r>
          </a:p>
          <a:p>
            <a:r>
              <a:rPr lang="en-US" baseline="0" dirty="0" err="1"/>
              <a:t>Zigbee</a:t>
            </a:r>
            <a:r>
              <a:rPr lang="en-US" baseline="0" dirty="0"/>
              <a:t>, Z-wave</a:t>
            </a:r>
          </a:p>
          <a:p>
            <a:r>
              <a:rPr lang="en-US" baseline="0" dirty="0"/>
              <a:t>802.15.4 / 6LowPan / Thread</a:t>
            </a:r>
          </a:p>
          <a:p>
            <a:r>
              <a:rPr lang="en-US" baseline="0" dirty="0"/>
              <a:t>BT, BTLE</a:t>
            </a:r>
          </a:p>
          <a:p>
            <a:r>
              <a:rPr lang="en-US" baseline="0" dirty="0"/>
              <a:t>Wi-Fi – 802.11 a/b/g/n/ac etc. defined with MOBILITY, low client/AP ratios, burst data as primary use cases</a:t>
            </a:r>
          </a:p>
          <a:p>
            <a:r>
              <a:rPr lang="en-US" baseline="0" dirty="0"/>
              <a:t>Cellular, LPWAN (</a:t>
            </a:r>
            <a:r>
              <a:rPr lang="en-US" baseline="0" dirty="0" err="1"/>
              <a:t>Sigfox</a:t>
            </a:r>
            <a:r>
              <a:rPr lang="en-US" baseline="0" dirty="0"/>
              <a:t>, </a:t>
            </a:r>
            <a:r>
              <a:rPr lang="en-US" baseline="0" dirty="0" err="1"/>
              <a:t>Ingenu</a:t>
            </a:r>
            <a:r>
              <a:rPr lang="en-US" baseline="0" dirty="0"/>
              <a:t>)</a:t>
            </a:r>
          </a:p>
          <a:p>
            <a:r>
              <a:rPr lang="en-US" baseline="0" dirty="0"/>
              <a:t>Hub / star topologies, client server, P2P</a:t>
            </a:r>
          </a:p>
          <a:p>
            <a:r>
              <a:rPr lang="en-US" baseline="0" dirty="0"/>
              <a:t>Power / bandwidth / 1-way / bi-directional</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D61C8689-8455-3546-ADF9-3B7273760F66}"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xmlns="" val="17744499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normAutofit/>
          </a:bodyPr>
          <a:lstStyle/>
          <a:p>
            <a:endParaRPr lang="en-US" altLang="ko-KR" baseline="0" dirty="0"/>
          </a:p>
        </p:txBody>
      </p:sp>
    </p:spTree>
    <p:extLst>
      <p:ext uri="{BB962C8B-B14F-4D97-AF65-F5344CB8AC3E}">
        <p14:creationId xmlns:p14="http://schemas.microsoft.com/office/powerpoint/2010/main" xmlns="" val="28131229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13C8387-6BB9-4C55-BC01-952AFBC7FD1C}" type="slidenum">
              <a:rPr lang="ko-KR" altLang="en-US" smtClean="0"/>
              <a:pPr/>
              <a:t>12</a:t>
            </a:fld>
            <a:endParaRPr lang="ko-KR" altLang="en-US" dirty="0"/>
          </a:p>
        </p:txBody>
      </p:sp>
    </p:spTree>
    <p:extLst>
      <p:ext uri="{BB962C8B-B14F-4D97-AF65-F5344CB8AC3E}">
        <p14:creationId xmlns:p14="http://schemas.microsoft.com/office/powerpoint/2010/main" xmlns="" val="4817873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13C8387-6BB9-4C55-BC01-952AFBC7FD1C}" type="slidenum">
              <a:rPr lang="ko-KR" altLang="en-US" smtClean="0"/>
              <a:pPr/>
              <a:t>13</a:t>
            </a:fld>
            <a:endParaRPr lang="ko-KR" altLang="en-US" dirty="0"/>
          </a:p>
        </p:txBody>
      </p:sp>
    </p:spTree>
    <p:extLst>
      <p:ext uri="{BB962C8B-B14F-4D97-AF65-F5344CB8AC3E}">
        <p14:creationId xmlns:p14="http://schemas.microsoft.com/office/powerpoint/2010/main" xmlns="" val="16775785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21" name="Picture 20" descr="OCF_Cover_A.png"/>
          <p:cNvPicPr>
            <a:picLocks/>
          </p:cNvPicPr>
          <p:nvPr userDrawn="1"/>
        </p:nvPicPr>
        <p:blipFill>
          <a:blip r:embed="rId2" cstate="print"/>
          <a:stretch>
            <a:fillRect/>
          </a:stretch>
        </p:blipFill>
        <p:spPr>
          <a:xfrm>
            <a:off x="-1" y="-11358"/>
            <a:ext cx="12255850" cy="6885432"/>
          </a:xfrm>
          <a:prstGeom prst="rect">
            <a:avLst/>
          </a:prstGeom>
        </p:spPr>
      </p:pic>
      <p:sp>
        <p:nvSpPr>
          <p:cNvPr id="2" name="Title 1"/>
          <p:cNvSpPr>
            <a:spLocks noGrp="1"/>
          </p:cNvSpPr>
          <p:nvPr>
            <p:ph type="ctrTitle"/>
          </p:nvPr>
        </p:nvSpPr>
        <p:spPr>
          <a:xfrm>
            <a:off x="446304" y="3285573"/>
            <a:ext cx="6174075" cy="1470025"/>
          </a:xfrm>
        </p:spPr>
        <p:txBody>
          <a:bodyPr>
            <a:normAutofit/>
          </a:bodyPr>
          <a:lstStyle>
            <a:lvl1pPr>
              <a:defRPr sz="3200" b="1" i="0">
                <a:solidFill>
                  <a:srgbClr val="007EA9"/>
                </a:solidFill>
                <a:latin typeface="+mj-lt"/>
                <a:cs typeface="Helvetica"/>
              </a:defRPr>
            </a:lvl1pPr>
          </a:lstStyle>
          <a:p>
            <a:r>
              <a:rPr lang="en-US" dirty="0"/>
              <a:t>Click to edit Master title style</a:t>
            </a:r>
          </a:p>
        </p:txBody>
      </p:sp>
      <p:sp>
        <p:nvSpPr>
          <p:cNvPr id="3" name="Subtitle 2"/>
          <p:cNvSpPr>
            <a:spLocks noGrp="1"/>
          </p:cNvSpPr>
          <p:nvPr>
            <p:ph type="subTitle" idx="1"/>
          </p:nvPr>
        </p:nvSpPr>
        <p:spPr>
          <a:xfrm>
            <a:off x="440849" y="4841689"/>
            <a:ext cx="6538207" cy="679559"/>
          </a:xfrm>
        </p:spPr>
        <p:txBody>
          <a:bodyPr/>
          <a:lstStyle>
            <a:lvl1pPr marL="0" indent="0" algn="l">
              <a:buNone/>
              <a:defRPr>
                <a:solidFill>
                  <a:schemeClr val="accent2"/>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xmlns="" val="53137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 preserve="1">
  <p:cSld name="Section Break">
    <p:bg>
      <p:bgPr>
        <a:gradFill flip="none" rotWithShape="1">
          <a:gsLst>
            <a:gs pos="100000">
              <a:schemeClr val="bg1">
                <a:tint val="40000"/>
                <a:satMod val="350000"/>
              </a:schemeClr>
            </a:gs>
            <a:gs pos="0">
              <a:schemeClr val="accent3"/>
            </a:gs>
            <a:gs pos="43000">
              <a:schemeClr val="bg2"/>
            </a:gs>
          </a:gsLst>
          <a:lin ang="54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3215" y="4114800"/>
            <a:ext cx="8173244" cy="1143000"/>
          </a:xfrm>
        </p:spPr>
        <p:txBody>
          <a:bodyPr anchor="b">
            <a:normAutofit/>
          </a:bodyPr>
          <a:lstStyle>
            <a:lvl1pPr>
              <a:defRPr sz="3200" b="1" i="0" cap="small" baseline="0">
                <a:solidFill>
                  <a:schemeClr val="tx2"/>
                </a:solidFill>
                <a:latin typeface="Century Gothic"/>
                <a:cs typeface="Century Gothic"/>
              </a:defRPr>
            </a:lvl1pPr>
          </a:lstStyle>
          <a:p>
            <a:r>
              <a:rPr lang="en-US" dirty="0"/>
              <a:t>Click to Edit Section Title</a:t>
            </a:r>
          </a:p>
        </p:txBody>
      </p:sp>
      <p:sp>
        <p:nvSpPr>
          <p:cNvPr id="3" name="Subtitle 2"/>
          <p:cNvSpPr>
            <a:spLocks noGrp="1"/>
          </p:cNvSpPr>
          <p:nvPr>
            <p:ph type="subTitle" idx="1" hasCustomPrompt="1"/>
          </p:nvPr>
        </p:nvSpPr>
        <p:spPr>
          <a:xfrm>
            <a:off x="443215" y="5257800"/>
            <a:ext cx="9090289" cy="1371600"/>
          </a:xfrm>
        </p:spPr>
        <p:txBody>
          <a:bodyPr/>
          <a:lstStyle>
            <a:lvl1pPr marL="0" indent="0" algn="l">
              <a:buNone/>
              <a:defRPr>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section subtitle</a:t>
            </a:r>
          </a:p>
        </p:txBody>
      </p:sp>
      <p:pic>
        <p:nvPicPr>
          <p:cNvPr id="6" name="Picture 5" descr="Cover_Icon.png"/>
          <p:cNvPicPr>
            <a:picLocks noChangeAspect="1"/>
          </p:cNvPicPr>
          <p:nvPr/>
        </p:nvPicPr>
        <p:blipFill>
          <a:blip r:embed="rId2"/>
          <a:stretch>
            <a:fillRect/>
          </a:stretch>
        </p:blipFill>
        <p:spPr>
          <a:xfrm>
            <a:off x="7040518" y="1"/>
            <a:ext cx="5151482" cy="6423423"/>
          </a:xfrm>
          <a:prstGeom prst="rect">
            <a:avLst/>
          </a:prstGeom>
        </p:spPr>
      </p:pic>
      <p:pic>
        <p:nvPicPr>
          <p:cNvPr id="5" name="Picture 4" descr="Cover_Icon.png"/>
          <p:cNvPicPr>
            <a:picLocks noChangeAspect="1"/>
          </p:cNvPicPr>
          <p:nvPr userDrawn="1"/>
        </p:nvPicPr>
        <p:blipFill>
          <a:blip r:embed="rId2"/>
          <a:stretch>
            <a:fillRect/>
          </a:stretch>
        </p:blipFill>
        <p:spPr>
          <a:xfrm>
            <a:off x="7040518" y="1"/>
            <a:ext cx="5151482" cy="6423423"/>
          </a:xfrm>
          <a:prstGeom prst="rect">
            <a:avLst/>
          </a:prstGeom>
        </p:spPr>
      </p:pic>
    </p:spTree>
    <p:extLst>
      <p:ext uri="{BB962C8B-B14F-4D97-AF65-F5344CB8AC3E}">
        <p14:creationId xmlns:p14="http://schemas.microsoft.com/office/powerpoint/2010/main" xmlns="" val="2447030118"/>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3216" y="1447800"/>
            <a:ext cx="11305569" cy="4724400"/>
          </a:xfrm>
        </p:spPr>
        <p:txBody>
          <a:bodyPr/>
          <a:lstStyle>
            <a:lvl1pPr>
              <a:defRPr sz="2400" b="0" i="0">
                <a:solidFill>
                  <a:schemeClr val="tx1"/>
                </a:solidFill>
                <a:latin typeface="Century Gothic"/>
                <a:cs typeface="Century Gothic"/>
              </a:defRPr>
            </a:lvl1pPr>
            <a:lvl2pPr>
              <a:defRPr sz="2000" b="0" i="0">
                <a:solidFill>
                  <a:schemeClr val="tx1"/>
                </a:solidFill>
                <a:latin typeface="Century Gothic"/>
                <a:cs typeface="Century Gothic"/>
              </a:defRPr>
            </a:lvl2pPr>
            <a:lvl3pPr>
              <a:defRPr sz="1800" b="0" i="0">
                <a:solidFill>
                  <a:schemeClr val="tx1"/>
                </a:solidFill>
                <a:latin typeface="Century Gothic"/>
                <a:cs typeface="Century Gothic"/>
              </a:defRPr>
            </a:lvl3pPr>
            <a:lvl4pPr>
              <a:defRPr sz="1800" b="0" i="0">
                <a:solidFill>
                  <a:schemeClr val="tx1"/>
                </a:solidFill>
                <a:latin typeface="Century Gothic"/>
                <a:cs typeface="Century Gothic"/>
              </a:defRPr>
            </a:lvl4pPr>
            <a:lvl5pPr>
              <a:defRPr sz="1800" b="0" i="0">
                <a:solidFill>
                  <a:schemeClr val="tx1"/>
                </a:solidFill>
                <a:latin typeface="Century Gothic"/>
                <a:cs typeface="Century Gothic"/>
              </a:defRPr>
            </a:lvl5pPr>
          </a:lstStyle>
          <a:p>
            <a:pPr lvl="0"/>
            <a:r>
              <a:rPr lang="en-US" dirty="0"/>
              <a:t>Click to edit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itle 11"/>
          <p:cNvSpPr>
            <a:spLocks noGrp="1"/>
          </p:cNvSpPr>
          <p:nvPr>
            <p:ph type="title" hasCustomPrompt="1"/>
          </p:nvPr>
        </p:nvSpPr>
        <p:spPr/>
        <p:txBody>
          <a:bodyPr/>
          <a:lstStyle>
            <a:lvl1pPr>
              <a:defRPr baseline="0"/>
            </a:lvl1pPr>
          </a:lstStyle>
          <a:p>
            <a:r>
              <a:rPr lang="en-US" dirty="0"/>
              <a:t>Click to Edit Slide Title</a:t>
            </a:r>
          </a:p>
        </p:txBody>
      </p:sp>
      <p:sp>
        <p:nvSpPr>
          <p:cNvPr id="8" name="Slide Number Placeholder 7"/>
          <p:cNvSpPr>
            <a:spLocks noGrp="1"/>
          </p:cNvSpPr>
          <p:nvPr>
            <p:ph type="sldNum" sz="quarter" idx="11"/>
          </p:nvPr>
        </p:nvSpPr>
        <p:spPr/>
        <p:txBody>
          <a:bodyPr/>
          <a:lstStyle/>
          <a:p>
            <a:fld id="{17A5C656-E050-4F3D-A0DB-0D19E9E83691}" type="slidenum">
              <a:rPr lang="en-US" smtClean="0">
                <a:solidFill>
                  <a:srgbClr val="FFFFFF"/>
                </a:solidFill>
              </a:rPr>
              <a:pPr/>
              <a:t>‹#›</a:t>
            </a:fld>
            <a:endParaRPr lang="en-US" dirty="0">
              <a:solidFill>
                <a:srgbClr val="FFFFFF"/>
              </a:solidFill>
            </a:endParaRPr>
          </a:p>
        </p:txBody>
      </p:sp>
      <p:sp>
        <p:nvSpPr>
          <p:cNvPr id="10" name="Date Placeholder 6"/>
          <p:cNvSpPr>
            <a:spLocks noGrp="1"/>
          </p:cNvSpPr>
          <p:nvPr>
            <p:ph type="dt" sz="half" idx="10"/>
          </p:nvPr>
        </p:nvSpPr>
        <p:spPr>
          <a:xfrm>
            <a:off x="443216" y="6477001"/>
            <a:ext cx="1986113" cy="304801"/>
          </a:xfrm>
        </p:spPr>
        <p:txBody>
          <a:bodyPr/>
          <a:lstStyle/>
          <a:p>
            <a:r>
              <a:rPr lang="en-US">
                <a:solidFill>
                  <a:srgbClr val="FFFFFF"/>
                </a:solidFill>
              </a:rPr>
              <a:t>Aug 2019</a:t>
            </a:r>
            <a:endParaRPr lang="en-US" dirty="0">
              <a:solidFill>
                <a:srgbClr val="FFFFFF"/>
              </a:solidFill>
            </a:endParaRPr>
          </a:p>
        </p:txBody>
      </p:sp>
      <p:sp>
        <p:nvSpPr>
          <p:cNvPr id="11" name="Footer Placeholder 8"/>
          <p:cNvSpPr>
            <a:spLocks noGrp="1"/>
          </p:cNvSpPr>
          <p:nvPr>
            <p:ph type="ftr" sz="quarter" idx="12"/>
          </p:nvPr>
        </p:nvSpPr>
        <p:spPr>
          <a:xfrm>
            <a:off x="2429329" y="6477001"/>
            <a:ext cx="6645841" cy="304800"/>
          </a:xfrm>
        </p:spPr>
        <p:txBody>
          <a:bodyPr/>
          <a:lstStyle/>
          <a:p>
            <a:pPr algn="ctr"/>
            <a:r>
              <a:rPr lang="en-US" dirty="0">
                <a:solidFill>
                  <a:srgbClr val="FFFFFF"/>
                </a:solidFill>
              </a:rPr>
              <a:t>Open Connectivity Foundation Public Information – Non NDA </a:t>
            </a:r>
          </a:p>
        </p:txBody>
      </p:sp>
    </p:spTree>
    <p:extLst>
      <p:ext uri="{BB962C8B-B14F-4D97-AF65-F5344CB8AC3E}">
        <p14:creationId xmlns:p14="http://schemas.microsoft.com/office/powerpoint/2010/main" xmlns="" val="37543764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Click to Edit Slide Title</a:t>
            </a:r>
          </a:p>
        </p:txBody>
      </p:sp>
      <p:sp>
        <p:nvSpPr>
          <p:cNvPr id="4" name="Slide Number Placeholder 3"/>
          <p:cNvSpPr>
            <a:spLocks noGrp="1"/>
          </p:cNvSpPr>
          <p:nvPr>
            <p:ph type="sldNum" sz="quarter" idx="11"/>
          </p:nvPr>
        </p:nvSpPr>
        <p:spPr/>
        <p:txBody>
          <a:bodyPr/>
          <a:lstStyle/>
          <a:p>
            <a:fld id="{17A5C656-E050-4F3D-A0DB-0D19E9E83691}" type="slidenum">
              <a:rPr lang="en-US" smtClean="0">
                <a:solidFill>
                  <a:srgbClr val="FFFFFF"/>
                </a:solidFill>
              </a:rPr>
              <a:pPr/>
              <a:t>‹#›</a:t>
            </a:fld>
            <a:endParaRPr lang="en-US" dirty="0">
              <a:solidFill>
                <a:srgbClr val="FFFFFF"/>
              </a:solidFill>
            </a:endParaRPr>
          </a:p>
        </p:txBody>
      </p:sp>
      <p:sp>
        <p:nvSpPr>
          <p:cNvPr id="7" name="Content Placeholder 6"/>
          <p:cNvSpPr>
            <a:spLocks noGrp="1"/>
          </p:cNvSpPr>
          <p:nvPr>
            <p:ph sz="quarter" idx="13" hasCustomPrompt="1"/>
          </p:nvPr>
        </p:nvSpPr>
        <p:spPr>
          <a:xfrm>
            <a:off x="442419" y="1447800"/>
            <a:ext cx="5500803" cy="4724400"/>
          </a:xfrm>
        </p:spPr>
        <p:txBody>
          <a:bodyPr/>
          <a:lstStyle>
            <a:lvl1pPr>
              <a:defRPr/>
            </a:lvl1pPr>
          </a:lstStyle>
          <a:p>
            <a:pPr lvl="0"/>
            <a:r>
              <a:rPr lang="en-US" dirty="0"/>
              <a:t>Click to edit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6"/>
          <p:cNvSpPr>
            <a:spLocks noGrp="1"/>
          </p:cNvSpPr>
          <p:nvPr>
            <p:ph sz="quarter" idx="14" hasCustomPrompt="1"/>
          </p:nvPr>
        </p:nvSpPr>
        <p:spPr>
          <a:xfrm>
            <a:off x="6248778" y="1447800"/>
            <a:ext cx="5500803" cy="4724400"/>
          </a:xfrm>
        </p:spPr>
        <p:txBody>
          <a:bodyPr/>
          <a:lstStyle>
            <a:lvl1pPr>
              <a:defRPr/>
            </a:lvl1pPr>
          </a:lstStyle>
          <a:p>
            <a:pPr lvl="0"/>
            <a:r>
              <a:rPr lang="en-US" dirty="0"/>
              <a:t>Click to edit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Date Placeholder 6"/>
          <p:cNvSpPr>
            <a:spLocks noGrp="1"/>
          </p:cNvSpPr>
          <p:nvPr>
            <p:ph type="dt" sz="half" idx="10"/>
          </p:nvPr>
        </p:nvSpPr>
        <p:spPr>
          <a:xfrm>
            <a:off x="443216" y="6477001"/>
            <a:ext cx="1986113" cy="304801"/>
          </a:xfrm>
        </p:spPr>
        <p:txBody>
          <a:bodyPr/>
          <a:lstStyle/>
          <a:p>
            <a:r>
              <a:rPr lang="en-US">
                <a:solidFill>
                  <a:srgbClr val="FFFFFF"/>
                </a:solidFill>
              </a:rPr>
              <a:t>Aug 2019</a:t>
            </a:r>
            <a:endParaRPr lang="en-US" dirty="0">
              <a:solidFill>
                <a:srgbClr val="FFFFFF"/>
              </a:solidFill>
            </a:endParaRPr>
          </a:p>
        </p:txBody>
      </p:sp>
      <p:sp>
        <p:nvSpPr>
          <p:cNvPr id="10" name="Footer Placeholder 8"/>
          <p:cNvSpPr>
            <a:spLocks noGrp="1"/>
          </p:cNvSpPr>
          <p:nvPr>
            <p:ph type="ftr" sz="quarter" idx="12"/>
          </p:nvPr>
        </p:nvSpPr>
        <p:spPr>
          <a:xfrm>
            <a:off x="2429329" y="6477001"/>
            <a:ext cx="6645841" cy="304800"/>
          </a:xfrm>
        </p:spPr>
        <p:txBody>
          <a:bodyPr/>
          <a:lstStyle/>
          <a:p>
            <a:pPr algn="ctr"/>
            <a:r>
              <a:rPr lang="en-US" dirty="0">
                <a:solidFill>
                  <a:srgbClr val="FFFFFF"/>
                </a:solidFill>
              </a:rPr>
              <a:t>Open Connectivity Foundation Public Information – Non NDA </a:t>
            </a:r>
          </a:p>
        </p:txBody>
      </p:sp>
    </p:spTree>
    <p:extLst>
      <p:ext uri="{BB962C8B-B14F-4D97-AF65-F5344CB8AC3E}">
        <p14:creationId xmlns:p14="http://schemas.microsoft.com/office/powerpoint/2010/main" xmlns="" val="8553741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Slide Title</a:t>
            </a:r>
          </a:p>
        </p:txBody>
      </p:sp>
      <p:sp>
        <p:nvSpPr>
          <p:cNvPr id="4" name="Slide Number Placeholder 3"/>
          <p:cNvSpPr>
            <a:spLocks noGrp="1"/>
          </p:cNvSpPr>
          <p:nvPr>
            <p:ph type="sldNum" sz="quarter" idx="11"/>
          </p:nvPr>
        </p:nvSpPr>
        <p:spPr/>
        <p:txBody>
          <a:bodyPr/>
          <a:lstStyle/>
          <a:p>
            <a:fld id="{17A5C656-E050-4F3D-A0DB-0D19E9E83691}" type="slidenum">
              <a:rPr lang="en-US" smtClean="0">
                <a:solidFill>
                  <a:srgbClr val="FFFFFF"/>
                </a:solidFill>
              </a:rPr>
              <a:pPr/>
              <a:t>‹#›</a:t>
            </a:fld>
            <a:endParaRPr lang="en-US" dirty="0">
              <a:solidFill>
                <a:srgbClr val="FFFFFF"/>
              </a:solidFill>
            </a:endParaRPr>
          </a:p>
        </p:txBody>
      </p:sp>
      <p:sp>
        <p:nvSpPr>
          <p:cNvPr id="6" name="Content Placeholder 6"/>
          <p:cNvSpPr>
            <a:spLocks noGrp="1"/>
          </p:cNvSpPr>
          <p:nvPr>
            <p:ph sz="quarter" idx="13" hasCustomPrompt="1"/>
          </p:nvPr>
        </p:nvSpPr>
        <p:spPr>
          <a:xfrm>
            <a:off x="442419" y="2057400"/>
            <a:ext cx="5500803" cy="4114800"/>
          </a:xfrm>
        </p:spPr>
        <p:txBody>
          <a:bodyPr/>
          <a:lstStyle>
            <a:lvl1pPr>
              <a:defRPr/>
            </a:lvl1pPr>
          </a:lstStyle>
          <a:p>
            <a:pPr lvl="0"/>
            <a:r>
              <a:rPr lang="en-US" dirty="0"/>
              <a:t>Click to edit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p:cNvSpPr>
            <a:spLocks noGrp="1"/>
          </p:cNvSpPr>
          <p:nvPr>
            <p:ph sz="quarter" idx="14" hasCustomPrompt="1"/>
          </p:nvPr>
        </p:nvSpPr>
        <p:spPr>
          <a:xfrm>
            <a:off x="6248778" y="2057400"/>
            <a:ext cx="5500803" cy="4114800"/>
          </a:xfrm>
        </p:spPr>
        <p:txBody>
          <a:bodyPr/>
          <a:lstStyle>
            <a:lvl1pPr>
              <a:defRPr/>
            </a:lvl1pPr>
          </a:lstStyle>
          <a:p>
            <a:pPr lvl="0"/>
            <a:r>
              <a:rPr lang="en-US" dirty="0"/>
              <a:t>Click to edit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8"/>
          <p:cNvSpPr>
            <a:spLocks noGrp="1"/>
          </p:cNvSpPr>
          <p:nvPr>
            <p:ph type="body" sz="quarter" idx="15" hasCustomPrompt="1"/>
          </p:nvPr>
        </p:nvSpPr>
        <p:spPr>
          <a:xfrm>
            <a:off x="442420" y="1447800"/>
            <a:ext cx="5501598" cy="609600"/>
          </a:xfrm>
        </p:spPr>
        <p:txBody>
          <a:bodyPr anchor="ctr">
            <a:normAutofit/>
          </a:bodyPr>
          <a:lstStyle>
            <a:lvl1pPr marL="0" indent="0">
              <a:buNone/>
              <a:defRPr sz="2800" b="1"/>
            </a:lvl1pPr>
            <a:lvl2pPr marL="274320" indent="0">
              <a:buNone/>
              <a:defRPr/>
            </a:lvl2pPr>
            <a:lvl3pPr marL="548640" indent="0">
              <a:buNone/>
              <a:defRPr/>
            </a:lvl3pPr>
            <a:lvl4pPr marL="822960" indent="0">
              <a:buNone/>
              <a:defRPr/>
            </a:lvl4pPr>
            <a:lvl5pPr marL="1097280" indent="0">
              <a:buNone/>
              <a:defRPr/>
            </a:lvl5pPr>
          </a:lstStyle>
          <a:p>
            <a:pPr lvl="0"/>
            <a:r>
              <a:rPr lang="en-US" dirty="0"/>
              <a:t>Click to Edit Title</a:t>
            </a:r>
          </a:p>
        </p:txBody>
      </p:sp>
      <p:sp>
        <p:nvSpPr>
          <p:cNvPr id="10" name="Text Placeholder 8"/>
          <p:cNvSpPr>
            <a:spLocks noGrp="1"/>
          </p:cNvSpPr>
          <p:nvPr>
            <p:ph type="body" sz="quarter" idx="16" hasCustomPrompt="1"/>
          </p:nvPr>
        </p:nvSpPr>
        <p:spPr>
          <a:xfrm>
            <a:off x="6248778" y="1447800"/>
            <a:ext cx="5501598" cy="609600"/>
          </a:xfrm>
        </p:spPr>
        <p:txBody>
          <a:bodyPr anchor="ctr">
            <a:normAutofit/>
          </a:bodyPr>
          <a:lstStyle>
            <a:lvl1pPr marL="0" indent="0">
              <a:buNone/>
              <a:defRPr sz="2800" b="1"/>
            </a:lvl1pPr>
            <a:lvl2pPr marL="274320" indent="0">
              <a:buNone/>
              <a:defRPr/>
            </a:lvl2pPr>
            <a:lvl3pPr marL="548640" indent="0">
              <a:buNone/>
              <a:defRPr/>
            </a:lvl3pPr>
            <a:lvl4pPr marL="822960" indent="0">
              <a:buNone/>
              <a:defRPr/>
            </a:lvl4pPr>
            <a:lvl5pPr marL="1097280" indent="0">
              <a:buNone/>
              <a:defRPr/>
            </a:lvl5pPr>
          </a:lstStyle>
          <a:p>
            <a:pPr lvl="0"/>
            <a:r>
              <a:rPr lang="en-US" dirty="0"/>
              <a:t>Click to Edit Title</a:t>
            </a:r>
          </a:p>
        </p:txBody>
      </p:sp>
      <p:sp>
        <p:nvSpPr>
          <p:cNvPr id="11" name="Date Placeholder 6"/>
          <p:cNvSpPr>
            <a:spLocks noGrp="1"/>
          </p:cNvSpPr>
          <p:nvPr>
            <p:ph type="dt" sz="half" idx="10"/>
          </p:nvPr>
        </p:nvSpPr>
        <p:spPr>
          <a:xfrm>
            <a:off x="443216" y="6477001"/>
            <a:ext cx="1986113" cy="304801"/>
          </a:xfrm>
        </p:spPr>
        <p:txBody>
          <a:bodyPr/>
          <a:lstStyle/>
          <a:p>
            <a:r>
              <a:rPr lang="en-US">
                <a:solidFill>
                  <a:srgbClr val="FFFFFF"/>
                </a:solidFill>
              </a:rPr>
              <a:t>Aug 2019</a:t>
            </a:r>
            <a:endParaRPr lang="en-US" dirty="0">
              <a:solidFill>
                <a:srgbClr val="FFFFFF"/>
              </a:solidFill>
            </a:endParaRPr>
          </a:p>
        </p:txBody>
      </p:sp>
      <p:sp>
        <p:nvSpPr>
          <p:cNvPr id="12" name="Footer Placeholder 8"/>
          <p:cNvSpPr>
            <a:spLocks noGrp="1"/>
          </p:cNvSpPr>
          <p:nvPr>
            <p:ph type="ftr" sz="quarter" idx="12"/>
          </p:nvPr>
        </p:nvSpPr>
        <p:spPr>
          <a:xfrm>
            <a:off x="2429329" y="6477001"/>
            <a:ext cx="6645841" cy="304800"/>
          </a:xfrm>
        </p:spPr>
        <p:txBody>
          <a:bodyPr/>
          <a:lstStyle/>
          <a:p>
            <a:pPr algn="ctr"/>
            <a:r>
              <a:rPr lang="en-US" dirty="0">
                <a:solidFill>
                  <a:srgbClr val="FFFFFF"/>
                </a:solidFill>
              </a:rPr>
              <a:t>Open Connectivity Foundation Public Information – Non NDA </a:t>
            </a:r>
          </a:p>
        </p:txBody>
      </p:sp>
    </p:spTree>
    <p:extLst>
      <p:ext uri="{BB962C8B-B14F-4D97-AF65-F5344CB8AC3E}">
        <p14:creationId xmlns:p14="http://schemas.microsoft.com/office/powerpoint/2010/main" xmlns="" val="13813633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Slide Number Placeholder 3"/>
          <p:cNvSpPr>
            <a:spLocks noGrp="1"/>
          </p:cNvSpPr>
          <p:nvPr>
            <p:ph type="sldNum" sz="quarter" idx="11"/>
          </p:nvPr>
        </p:nvSpPr>
        <p:spPr/>
        <p:txBody>
          <a:bodyPr/>
          <a:lstStyle/>
          <a:p>
            <a:fld id="{17A5C656-E050-4F3D-A0DB-0D19E9E83691}" type="slidenum">
              <a:rPr lang="en-US" smtClean="0">
                <a:solidFill>
                  <a:srgbClr val="FFFFFF"/>
                </a:solidFill>
              </a:rPr>
              <a:pPr/>
              <a:t>‹#›</a:t>
            </a:fld>
            <a:endParaRPr lang="en-US" dirty="0">
              <a:solidFill>
                <a:srgbClr val="FFFFFF"/>
              </a:solidFill>
            </a:endParaRPr>
          </a:p>
        </p:txBody>
      </p:sp>
      <p:sp>
        <p:nvSpPr>
          <p:cNvPr id="6" name="Date Placeholder 6"/>
          <p:cNvSpPr>
            <a:spLocks noGrp="1"/>
          </p:cNvSpPr>
          <p:nvPr>
            <p:ph type="dt" sz="half" idx="10"/>
          </p:nvPr>
        </p:nvSpPr>
        <p:spPr>
          <a:xfrm>
            <a:off x="443216" y="6477001"/>
            <a:ext cx="1986113" cy="304801"/>
          </a:xfrm>
        </p:spPr>
        <p:txBody>
          <a:bodyPr/>
          <a:lstStyle/>
          <a:p>
            <a:r>
              <a:rPr lang="en-US">
                <a:solidFill>
                  <a:srgbClr val="FFFFFF"/>
                </a:solidFill>
              </a:rPr>
              <a:t>Aug 2019</a:t>
            </a:r>
            <a:endParaRPr lang="en-US" dirty="0">
              <a:solidFill>
                <a:srgbClr val="FFFFFF"/>
              </a:solidFill>
            </a:endParaRPr>
          </a:p>
        </p:txBody>
      </p:sp>
      <p:sp>
        <p:nvSpPr>
          <p:cNvPr id="7" name="Footer Placeholder 8"/>
          <p:cNvSpPr>
            <a:spLocks noGrp="1"/>
          </p:cNvSpPr>
          <p:nvPr>
            <p:ph type="ftr" sz="quarter" idx="12"/>
          </p:nvPr>
        </p:nvSpPr>
        <p:spPr>
          <a:xfrm>
            <a:off x="2429329" y="6477001"/>
            <a:ext cx="6645841" cy="304800"/>
          </a:xfrm>
        </p:spPr>
        <p:txBody>
          <a:bodyPr/>
          <a:lstStyle/>
          <a:p>
            <a:pPr algn="ctr"/>
            <a:r>
              <a:rPr lang="en-US" dirty="0">
                <a:solidFill>
                  <a:srgbClr val="FFFFFF"/>
                </a:solidFill>
              </a:rPr>
              <a:t>Open Connectivity Foundation Public Information – Non NDA </a:t>
            </a:r>
          </a:p>
        </p:txBody>
      </p:sp>
    </p:spTree>
    <p:extLst>
      <p:ext uri="{BB962C8B-B14F-4D97-AF65-F5344CB8AC3E}">
        <p14:creationId xmlns:p14="http://schemas.microsoft.com/office/powerpoint/2010/main" xmlns="" val="35590979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17A5C656-E050-4F3D-A0DB-0D19E9E83691}" type="slidenum">
              <a:rPr lang="en-US" smtClean="0">
                <a:solidFill>
                  <a:srgbClr val="FFFFFF"/>
                </a:solidFill>
              </a:rPr>
              <a:pPr/>
              <a:t>‹#›</a:t>
            </a:fld>
            <a:endParaRPr lang="en-US" dirty="0">
              <a:solidFill>
                <a:srgbClr val="FFFFFF"/>
              </a:solidFill>
            </a:endParaRPr>
          </a:p>
        </p:txBody>
      </p:sp>
      <p:sp>
        <p:nvSpPr>
          <p:cNvPr id="6" name="Rectangle 5"/>
          <p:cNvSpPr/>
          <p:nvPr/>
        </p:nvSpPr>
        <p:spPr>
          <a:xfrm>
            <a:off x="10984895" y="76200"/>
            <a:ext cx="1069446" cy="1143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7" name="Rectangle 6"/>
          <p:cNvSpPr/>
          <p:nvPr userDrawn="1"/>
        </p:nvSpPr>
        <p:spPr>
          <a:xfrm>
            <a:off x="10984895" y="76200"/>
            <a:ext cx="1069446" cy="1143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8" name="Date Placeholder 6"/>
          <p:cNvSpPr>
            <a:spLocks noGrp="1"/>
          </p:cNvSpPr>
          <p:nvPr>
            <p:ph type="dt" sz="half" idx="10"/>
          </p:nvPr>
        </p:nvSpPr>
        <p:spPr>
          <a:xfrm>
            <a:off x="443216" y="6477001"/>
            <a:ext cx="1986113" cy="304801"/>
          </a:xfrm>
        </p:spPr>
        <p:txBody>
          <a:bodyPr/>
          <a:lstStyle/>
          <a:p>
            <a:r>
              <a:rPr lang="en-US">
                <a:solidFill>
                  <a:srgbClr val="FFFFFF"/>
                </a:solidFill>
              </a:rPr>
              <a:t>Aug 2019</a:t>
            </a:r>
            <a:endParaRPr lang="en-US" dirty="0">
              <a:solidFill>
                <a:srgbClr val="FFFFFF"/>
              </a:solidFill>
            </a:endParaRPr>
          </a:p>
        </p:txBody>
      </p:sp>
      <p:sp>
        <p:nvSpPr>
          <p:cNvPr id="9" name="Footer Placeholder 8"/>
          <p:cNvSpPr>
            <a:spLocks noGrp="1"/>
          </p:cNvSpPr>
          <p:nvPr>
            <p:ph type="ftr" sz="quarter" idx="12"/>
          </p:nvPr>
        </p:nvSpPr>
        <p:spPr>
          <a:xfrm>
            <a:off x="2429329" y="6477001"/>
            <a:ext cx="6645841" cy="304800"/>
          </a:xfrm>
        </p:spPr>
        <p:txBody>
          <a:bodyPr/>
          <a:lstStyle/>
          <a:p>
            <a:pPr algn="ctr"/>
            <a:r>
              <a:rPr lang="en-US" dirty="0">
                <a:solidFill>
                  <a:srgbClr val="FFFFFF"/>
                </a:solidFill>
              </a:rPr>
              <a:t>Open Connectivity Foundation Public Information – Non NDA </a:t>
            </a:r>
          </a:p>
        </p:txBody>
      </p:sp>
    </p:spTree>
    <p:extLst>
      <p:ext uri="{BB962C8B-B14F-4D97-AF65-F5344CB8AC3E}">
        <p14:creationId xmlns:p14="http://schemas.microsoft.com/office/powerpoint/2010/main" xmlns="" val="8393420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No 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243090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End Slide">
    <p:bg>
      <p:bgPr>
        <a:gradFill flip="none" rotWithShape="1">
          <a:gsLst>
            <a:gs pos="100000">
              <a:schemeClr val="bg1">
                <a:tint val="40000"/>
                <a:satMod val="350000"/>
              </a:schemeClr>
            </a:gs>
            <a:gs pos="0">
              <a:schemeClr val="accent3"/>
            </a:gs>
            <a:gs pos="55000">
              <a:schemeClr val="bg2"/>
            </a:gs>
          </a:gsLst>
          <a:lin ang="5400000" scaled="0"/>
          <a:tileRect/>
        </a:gradFill>
        <a:effectLst/>
      </p:bgPr>
    </p:bg>
    <p:spTree>
      <p:nvGrpSpPr>
        <p:cNvPr id="1" name=""/>
        <p:cNvGrpSpPr/>
        <p:nvPr/>
      </p:nvGrpSpPr>
      <p:grpSpPr>
        <a:xfrm>
          <a:off x="0" y="0"/>
          <a:ext cx="0" cy="0"/>
          <a:chOff x="0" y="0"/>
          <a:chExt cx="0" cy="0"/>
        </a:xfrm>
      </p:grpSpPr>
      <p:pic>
        <p:nvPicPr>
          <p:cNvPr id="9" name="Picture 8" descr="OCF_4C.png"/>
          <p:cNvPicPr>
            <a:picLocks noChangeAspect="1"/>
          </p:cNvPicPr>
          <p:nvPr/>
        </p:nvPicPr>
        <p:blipFill>
          <a:blip r:embed="rId2"/>
          <a:stretch>
            <a:fillRect/>
          </a:stretch>
        </p:blipFill>
        <p:spPr>
          <a:xfrm>
            <a:off x="1512662" y="2459152"/>
            <a:ext cx="9193590" cy="1939696"/>
          </a:xfrm>
          <a:prstGeom prst="rect">
            <a:avLst/>
          </a:prstGeom>
        </p:spPr>
      </p:pic>
      <p:pic>
        <p:nvPicPr>
          <p:cNvPr id="3" name="Picture 2" descr="OCF_4C.png"/>
          <p:cNvPicPr>
            <a:picLocks noChangeAspect="1"/>
          </p:cNvPicPr>
          <p:nvPr userDrawn="1"/>
        </p:nvPicPr>
        <p:blipFill>
          <a:blip r:embed="rId2"/>
          <a:stretch>
            <a:fillRect/>
          </a:stretch>
        </p:blipFill>
        <p:spPr>
          <a:xfrm>
            <a:off x="1512662" y="2459152"/>
            <a:ext cx="9193590" cy="1939696"/>
          </a:xfrm>
          <a:prstGeom prst="rect">
            <a:avLst/>
          </a:prstGeom>
        </p:spPr>
      </p:pic>
    </p:spTree>
    <p:extLst>
      <p:ext uri="{BB962C8B-B14F-4D97-AF65-F5344CB8AC3E}">
        <p14:creationId xmlns:p14="http://schemas.microsoft.com/office/powerpoint/2010/main" xmlns="" val="4077348759"/>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36846" y="83439"/>
            <a:ext cx="10024973" cy="1143000"/>
          </a:xfrm>
        </p:spPr>
        <p:txBody>
          <a:bodyPr>
            <a:normAutofit/>
          </a:bodyPr>
          <a:lstStyle>
            <a:lvl1pPr algn="l">
              <a:defRPr sz="3200">
                <a:solidFill>
                  <a:srgbClr val="007EA9"/>
                </a:solidFill>
              </a:defRPr>
            </a:lvl1pPr>
          </a:lstStyle>
          <a:p>
            <a:r>
              <a:rPr lang="en-US" dirty="0"/>
              <a:t>Click to edit Master title style</a:t>
            </a:r>
          </a:p>
        </p:txBody>
      </p:sp>
      <p:sp>
        <p:nvSpPr>
          <p:cNvPr id="3" name="Content Placeholder 2"/>
          <p:cNvSpPr>
            <a:spLocks noGrp="1"/>
          </p:cNvSpPr>
          <p:nvPr>
            <p:ph idx="1"/>
          </p:nvPr>
        </p:nvSpPr>
        <p:spPr>
          <a:xfrm>
            <a:off x="936846" y="1600205"/>
            <a:ext cx="10024973" cy="4525963"/>
          </a:xfrm>
        </p:spPr>
        <p:txBody>
          <a:bodyPr/>
          <a:lstStyle>
            <a:lvl1pPr>
              <a:defRPr sz="2000" b="0" i="0">
                <a:solidFill>
                  <a:schemeClr val="tx1"/>
                </a:solidFill>
                <a:latin typeface="+mn-lt"/>
                <a:cs typeface="Helvetica"/>
              </a:defRPr>
            </a:lvl1pPr>
            <a:lvl2pPr>
              <a:defRPr sz="1800" b="0" i="0">
                <a:solidFill>
                  <a:schemeClr val="tx1"/>
                </a:solidFill>
                <a:latin typeface="+mn-lt"/>
                <a:cs typeface="Helvetica"/>
              </a:defRPr>
            </a:lvl2pPr>
            <a:lvl3pPr>
              <a:defRPr sz="1600" b="0" i="0">
                <a:solidFill>
                  <a:schemeClr val="tx1"/>
                </a:solidFill>
                <a:latin typeface="+mn-lt"/>
                <a:cs typeface="Helvetica"/>
              </a:defRPr>
            </a:lvl3pPr>
            <a:lvl4pPr>
              <a:defRPr sz="1400" b="0" i="0">
                <a:solidFill>
                  <a:schemeClr val="tx1"/>
                </a:solidFill>
                <a:latin typeface="+mn-lt"/>
                <a:cs typeface="Helvetica"/>
              </a:defRPr>
            </a:lvl4pPr>
            <a:lvl5pPr>
              <a:defRPr sz="1400" b="0" i="0">
                <a:solidFill>
                  <a:schemeClr val="tx1"/>
                </a:solidFill>
                <a:latin typeface="+mn-lt"/>
                <a:cs typeface="Helvetica"/>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xmlns="" val="27133186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36846" y="83439"/>
            <a:ext cx="10012241" cy="1143000"/>
          </a:xfrm>
        </p:spPr>
        <p:txBody>
          <a:bodyPr/>
          <a:lstStyle>
            <a:lvl1pPr>
              <a:defRPr>
                <a:solidFill>
                  <a:srgbClr val="007EA9"/>
                </a:solidFill>
              </a:defRPr>
            </a:lvl1pPr>
          </a:lstStyle>
          <a:p>
            <a:r>
              <a:rPr lang="en-US" dirty="0"/>
              <a:t>Click to edit Master title style</a:t>
            </a:r>
          </a:p>
        </p:txBody>
      </p:sp>
      <p:sp>
        <p:nvSpPr>
          <p:cNvPr id="3" name="Content Placeholder 2"/>
          <p:cNvSpPr>
            <a:spLocks noGrp="1"/>
          </p:cNvSpPr>
          <p:nvPr>
            <p:ph sz="half" idx="1"/>
          </p:nvPr>
        </p:nvSpPr>
        <p:spPr>
          <a:xfrm>
            <a:off x="984889" y="1600205"/>
            <a:ext cx="5009511" cy="4525963"/>
          </a:xfrm>
        </p:spPr>
        <p:txBody>
          <a:bodyPr/>
          <a:lstStyle>
            <a:lvl1pPr>
              <a:defRPr sz="2000"/>
            </a:lvl1pPr>
            <a:lvl2pPr>
              <a:defRPr sz="1800">
                <a:solidFill>
                  <a:schemeClr val="tx1"/>
                </a:solidFill>
              </a:defRPr>
            </a:lvl2pPr>
            <a:lvl3pPr>
              <a:defRPr sz="1600">
                <a:solidFill>
                  <a:schemeClr val="tx1"/>
                </a:solidFill>
              </a:defRPr>
            </a:lvl3pPr>
            <a:lvl4pPr>
              <a:defRPr sz="1400">
                <a:solidFill>
                  <a:schemeClr val="tx1"/>
                </a:solidFill>
              </a:defRPr>
            </a:lvl4pPr>
            <a:lvl5pPr>
              <a:defRPr sz="1400">
                <a:solidFill>
                  <a:schemeClr val="tx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600205"/>
            <a:ext cx="5384800" cy="4525963"/>
          </a:xfrm>
        </p:spPr>
        <p:txBody>
          <a:bodyPr/>
          <a:lstStyle>
            <a:lvl1pPr>
              <a:defRPr sz="2000"/>
            </a:lvl1pPr>
            <a:lvl2pPr>
              <a:defRPr sz="1800">
                <a:solidFill>
                  <a:schemeClr val="tx1"/>
                </a:solidFill>
              </a:defRPr>
            </a:lvl2pPr>
            <a:lvl3pPr>
              <a:defRPr sz="1600">
                <a:solidFill>
                  <a:schemeClr val="tx1"/>
                </a:solidFill>
              </a:defRPr>
            </a:lvl3pPr>
            <a:lvl4pPr>
              <a:defRPr sz="1400">
                <a:solidFill>
                  <a:schemeClr val="tx1"/>
                </a:solidFill>
              </a:defRPr>
            </a:lvl4pPr>
            <a:lvl5pPr>
              <a:defRPr sz="1400">
                <a:solidFill>
                  <a:schemeClr val="tx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xmlns="" val="4276210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928838" y="1535113"/>
            <a:ext cx="5067681" cy="750887"/>
          </a:xfrm>
        </p:spPr>
        <p:txBody>
          <a:bodyPr anchor="b">
            <a:noAutofit/>
          </a:bodyPr>
          <a:lstStyle>
            <a:lvl1pPr marL="0" indent="0" algn="l">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928838" y="2297112"/>
            <a:ext cx="5067681" cy="3951288"/>
          </a:xfrm>
        </p:spPr>
        <p:txBody>
          <a:bodyPr/>
          <a:lstStyle>
            <a:lvl1pPr>
              <a:buFont typeface="Arial"/>
              <a:buChar char="•"/>
              <a:defRPr sz="2000"/>
            </a:lvl1pPr>
            <a:lvl2pPr>
              <a:defRPr sz="1800">
                <a:solidFill>
                  <a:schemeClr val="tx1"/>
                </a:solidFill>
              </a:defRPr>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93369" y="1535113"/>
            <a:ext cx="5389033" cy="750887"/>
          </a:xfrm>
        </p:spPr>
        <p:txBody>
          <a:bodyPr anchor="b">
            <a:noAutofit/>
          </a:bodyPr>
          <a:lstStyle>
            <a:lvl1pPr marL="0" indent="0" algn="l">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93369" y="2286000"/>
            <a:ext cx="5389033" cy="3951288"/>
          </a:xfrm>
        </p:spPr>
        <p:txBody>
          <a:bodyPr/>
          <a:lstStyle>
            <a:lvl1pPr>
              <a:buFont typeface="Arial"/>
              <a:buChar char="•"/>
              <a:defRPr sz="2000"/>
            </a:lvl1pPr>
            <a:lvl2pPr>
              <a:defRPr sz="1800">
                <a:solidFill>
                  <a:schemeClr val="tx1"/>
                </a:solidFill>
              </a:defRPr>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xmlns="" val="40676001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xmlns="" val="21268058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22064" y="273050"/>
            <a:ext cx="4011084" cy="1162050"/>
          </a:xfrm>
        </p:spPr>
        <p:txBody>
          <a:bodyPr anchor="b">
            <a:normAutofit/>
          </a:bodyPr>
          <a:lstStyle>
            <a:lvl1pPr algn="l">
              <a:defRPr sz="2400" b="1">
                <a:solidFill>
                  <a:srgbClr val="007EA9"/>
                </a:solidFill>
              </a:defRPr>
            </a:lvl1pPr>
          </a:lstStyle>
          <a:p>
            <a:r>
              <a:rPr lang="en-US" dirty="0"/>
              <a:t>Click to edit Master title style</a:t>
            </a:r>
          </a:p>
        </p:txBody>
      </p:sp>
      <p:sp>
        <p:nvSpPr>
          <p:cNvPr id="3" name="Content Placeholder 2"/>
          <p:cNvSpPr>
            <a:spLocks noGrp="1"/>
          </p:cNvSpPr>
          <p:nvPr>
            <p:ph idx="1"/>
          </p:nvPr>
        </p:nvSpPr>
        <p:spPr>
          <a:xfrm>
            <a:off x="5436906" y="1413732"/>
            <a:ext cx="6145496" cy="4712435"/>
          </a:xfrm>
        </p:spPr>
        <p:txBody>
          <a:bodyPr/>
          <a:lstStyle>
            <a:lvl1pPr>
              <a:defRPr sz="2000">
                <a:solidFill>
                  <a:schemeClr val="tx1"/>
                </a:solidFill>
              </a:defRPr>
            </a:lvl1pPr>
            <a:lvl2pPr>
              <a:defRPr sz="1800">
                <a:solidFill>
                  <a:schemeClr val="tx1"/>
                </a:solidFill>
              </a:defRPr>
            </a:lvl2pPr>
            <a:lvl3pPr>
              <a:defRPr sz="1600">
                <a:solidFill>
                  <a:schemeClr val="tx1"/>
                </a:solidFill>
              </a:defRPr>
            </a:lvl3pPr>
            <a:lvl4pPr>
              <a:defRPr sz="1400">
                <a:solidFill>
                  <a:schemeClr val="tx1"/>
                </a:solidFill>
              </a:defRPr>
            </a:lvl4pPr>
            <a:lvl5pPr>
              <a:defRPr sz="1400">
                <a:solidFill>
                  <a:schemeClr val="tx1"/>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122064"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xmlns="" val="1577473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12" name="Rectangle 11"/>
          <p:cNvSpPr/>
          <p:nvPr userDrawn="1"/>
        </p:nvSpPr>
        <p:spPr>
          <a:xfrm>
            <a:off x="0" y="1347606"/>
            <a:ext cx="12192000" cy="551039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FFFFFF"/>
              </a:solidFill>
            </a:endParaRPr>
          </a:p>
        </p:txBody>
      </p:sp>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22" name="Picture 21" descr="OCF_Icon.png"/>
          <p:cNvPicPr>
            <a:picLocks noChangeAspect="1"/>
          </p:cNvPicPr>
          <p:nvPr userDrawn="1"/>
        </p:nvPicPr>
        <p:blipFill>
          <a:blip r:embed="rId2" cstate="print"/>
          <a:stretch>
            <a:fillRect/>
          </a:stretch>
        </p:blipFill>
        <p:spPr>
          <a:xfrm>
            <a:off x="11048552" y="177800"/>
            <a:ext cx="954862" cy="952500"/>
          </a:xfrm>
          <a:prstGeom prst="rect">
            <a:avLst/>
          </a:prstGeom>
        </p:spPr>
      </p:pic>
    </p:spTree>
    <p:extLst>
      <p:ext uri="{BB962C8B-B14F-4D97-AF65-F5344CB8AC3E}">
        <p14:creationId xmlns:p14="http://schemas.microsoft.com/office/powerpoint/2010/main" xmlns="" val="6359093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12" name="Rectangle 11"/>
          <p:cNvSpPr/>
          <p:nvPr userDrawn="1"/>
        </p:nvSpPr>
        <p:spPr>
          <a:xfrm>
            <a:off x="0" y="0"/>
            <a:ext cx="8630128" cy="6858000"/>
          </a:xfrm>
          <a:prstGeom prst="rect">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FFFFFF"/>
              </a:solidFill>
            </a:endParaRPr>
          </a:p>
        </p:txBody>
      </p:sp>
      <p:sp>
        <p:nvSpPr>
          <p:cNvPr id="2" name="Vertical Title 1"/>
          <p:cNvSpPr>
            <a:spLocks noGrp="1"/>
          </p:cNvSpPr>
          <p:nvPr>
            <p:ph type="title" orient="vert"/>
          </p:nvPr>
        </p:nvSpPr>
        <p:spPr>
          <a:xfrm>
            <a:off x="8767135" y="274643"/>
            <a:ext cx="2743200" cy="5851525"/>
          </a:xfrm>
        </p:spPr>
        <p:txBody>
          <a:bodyPr vert="eaVert"/>
          <a:lstStyle>
            <a:lvl1pPr>
              <a:defRPr>
                <a:solidFill>
                  <a:srgbClr val="007EA9"/>
                </a:solidFill>
              </a:defRPr>
            </a:lvl1pPr>
          </a:lstStyle>
          <a:p>
            <a:r>
              <a:rPr lang="en-US" dirty="0"/>
              <a:t>Click to edit Master title style</a:t>
            </a:r>
          </a:p>
        </p:txBody>
      </p:sp>
      <p:sp>
        <p:nvSpPr>
          <p:cNvPr id="3" name="Vertical Text Placeholder 2"/>
          <p:cNvSpPr>
            <a:spLocks noGrp="1"/>
          </p:cNvSpPr>
          <p:nvPr>
            <p:ph type="body" orient="vert" idx="1"/>
          </p:nvPr>
        </p:nvSpPr>
        <p:spPr>
          <a:xfrm>
            <a:off x="537536" y="274643"/>
            <a:ext cx="8026400" cy="5851525"/>
          </a:xfrm>
        </p:spPr>
        <p:txBody>
          <a:bodyPr vert="eaVert"/>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9" name="Picture 18" descr="OCF_Icon.png"/>
          <p:cNvPicPr>
            <a:picLocks noChangeAspect="1"/>
          </p:cNvPicPr>
          <p:nvPr userDrawn="1"/>
        </p:nvPicPr>
        <p:blipFill>
          <a:blip r:embed="rId2" cstate="print"/>
          <a:stretch>
            <a:fillRect/>
          </a:stretch>
        </p:blipFill>
        <p:spPr>
          <a:xfrm>
            <a:off x="11048552" y="177800"/>
            <a:ext cx="954862" cy="952500"/>
          </a:xfrm>
          <a:prstGeom prst="rect">
            <a:avLst/>
          </a:prstGeom>
        </p:spPr>
      </p:pic>
    </p:spTree>
    <p:extLst>
      <p:ext uri="{BB962C8B-B14F-4D97-AF65-F5344CB8AC3E}">
        <p14:creationId xmlns:p14="http://schemas.microsoft.com/office/powerpoint/2010/main" xmlns="" val="1087121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flip="none" rotWithShape="1">
          <a:gsLst>
            <a:gs pos="100000">
              <a:schemeClr val="bg1">
                <a:tint val="40000"/>
                <a:satMod val="350000"/>
              </a:schemeClr>
            </a:gs>
            <a:gs pos="0">
              <a:schemeClr val="accent3"/>
            </a:gs>
            <a:gs pos="43000">
              <a:schemeClr val="bg2"/>
            </a:gs>
          </a:gsLst>
          <a:lin ang="54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3215" y="4114800"/>
            <a:ext cx="8173244" cy="1143000"/>
          </a:xfrm>
        </p:spPr>
        <p:txBody>
          <a:bodyPr anchor="b">
            <a:normAutofit/>
          </a:bodyPr>
          <a:lstStyle>
            <a:lvl1pPr>
              <a:defRPr sz="3200" b="1" i="0" cap="small" baseline="0">
                <a:solidFill>
                  <a:schemeClr val="tx2"/>
                </a:solidFill>
                <a:latin typeface="Century Gothic"/>
                <a:cs typeface="Century Gothic"/>
              </a:defRPr>
            </a:lvl1pPr>
          </a:lstStyle>
          <a:p>
            <a:r>
              <a:rPr lang="en-US" dirty="0"/>
              <a:t>Click to Edit Presentation Title</a:t>
            </a:r>
          </a:p>
        </p:txBody>
      </p:sp>
      <p:sp>
        <p:nvSpPr>
          <p:cNvPr id="3" name="Subtitle 2"/>
          <p:cNvSpPr>
            <a:spLocks noGrp="1"/>
          </p:cNvSpPr>
          <p:nvPr>
            <p:ph type="subTitle" idx="1" hasCustomPrompt="1"/>
          </p:nvPr>
        </p:nvSpPr>
        <p:spPr>
          <a:xfrm>
            <a:off x="443215" y="5257800"/>
            <a:ext cx="9090289" cy="1371600"/>
          </a:xfrm>
        </p:spPr>
        <p:txBody>
          <a:bodyPr/>
          <a:lstStyle>
            <a:lvl1pPr marL="0" indent="0" algn="l">
              <a:buNone/>
              <a:defRPr>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presentation subtitle</a:t>
            </a:r>
          </a:p>
        </p:txBody>
      </p:sp>
      <p:pic>
        <p:nvPicPr>
          <p:cNvPr id="9" name="Picture 8" descr="OCF_4C.png"/>
          <p:cNvPicPr>
            <a:picLocks noChangeAspect="1"/>
          </p:cNvPicPr>
          <p:nvPr/>
        </p:nvPicPr>
        <p:blipFill>
          <a:blip r:embed="rId2"/>
          <a:stretch>
            <a:fillRect/>
          </a:stretch>
        </p:blipFill>
        <p:spPr>
          <a:xfrm>
            <a:off x="443215" y="1905000"/>
            <a:ext cx="5778649" cy="1219200"/>
          </a:xfrm>
          <a:prstGeom prst="rect">
            <a:avLst/>
          </a:prstGeom>
        </p:spPr>
      </p:pic>
      <p:pic>
        <p:nvPicPr>
          <p:cNvPr id="13" name="Picture 12" descr="Cover_Icon.png"/>
          <p:cNvPicPr>
            <a:picLocks noChangeAspect="1"/>
          </p:cNvPicPr>
          <p:nvPr/>
        </p:nvPicPr>
        <p:blipFill>
          <a:blip r:embed="rId3"/>
          <a:stretch>
            <a:fillRect/>
          </a:stretch>
        </p:blipFill>
        <p:spPr>
          <a:xfrm>
            <a:off x="7040518" y="1"/>
            <a:ext cx="5151482" cy="6423423"/>
          </a:xfrm>
          <a:prstGeom prst="rect">
            <a:avLst/>
          </a:prstGeom>
        </p:spPr>
      </p:pic>
      <p:pic>
        <p:nvPicPr>
          <p:cNvPr id="6" name="Picture 5" descr="OCF_4C.png"/>
          <p:cNvPicPr>
            <a:picLocks noChangeAspect="1"/>
          </p:cNvPicPr>
          <p:nvPr userDrawn="1"/>
        </p:nvPicPr>
        <p:blipFill>
          <a:blip r:embed="rId2"/>
          <a:stretch>
            <a:fillRect/>
          </a:stretch>
        </p:blipFill>
        <p:spPr>
          <a:xfrm>
            <a:off x="443215" y="1905000"/>
            <a:ext cx="5778649" cy="1219200"/>
          </a:xfrm>
          <a:prstGeom prst="rect">
            <a:avLst/>
          </a:prstGeom>
        </p:spPr>
      </p:pic>
      <p:pic>
        <p:nvPicPr>
          <p:cNvPr id="7" name="Picture 6" descr="Cover_Icon.png"/>
          <p:cNvPicPr>
            <a:picLocks noChangeAspect="1"/>
          </p:cNvPicPr>
          <p:nvPr userDrawn="1"/>
        </p:nvPicPr>
        <p:blipFill>
          <a:blip r:embed="rId3"/>
          <a:stretch>
            <a:fillRect/>
          </a:stretch>
        </p:blipFill>
        <p:spPr>
          <a:xfrm>
            <a:off x="7040518" y="1"/>
            <a:ext cx="5151482" cy="6423423"/>
          </a:xfrm>
          <a:prstGeom prst="rect">
            <a:avLst/>
          </a:prstGeom>
        </p:spPr>
      </p:pic>
    </p:spTree>
    <p:extLst>
      <p:ext uri="{BB962C8B-B14F-4D97-AF65-F5344CB8AC3E}">
        <p14:creationId xmlns:p14="http://schemas.microsoft.com/office/powerpoint/2010/main" xmlns="" val="1482674535"/>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image" Target="../media/image4.png"/><Relationship Id="rId5" Type="http://schemas.openxmlformats.org/officeDocument/2006/relationships/slideLayout" Target="../slideLayouts/slideLayout13.xml"/><Relationship Id="rId10" Type="http://schemas.openxmlformats.org/officeDocument/2006/relationships/theme" Target="../theme/theme2.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36845" y="75275"/>
            <a:ext cx="10027791" cy="1143000"/>
          </a:xfrm>
          <a:prstGeom prst="rect">
            <a:avLst/>
          </a:prstGeom>
        </p:spPr>
        <p:txBody>
          <a:bodyPr vert="horz" lIns="91440" tIns="45720" rIns="91440" bIns="45720" rtlCol="0" anchor="ctr" anchorCtr="0">
            <a:normAutofit/>
          </a:bodyPr>
          <a:lstStyle/>
          <a:p>
            <a:r>
              <a:rPr lang="en-US" dirty="0"/>
              <a:t>Click to edit Master title style</a:t>
            </a:r>
          </a:p>
        </p:txBody>
      </p:sp>
      <p:pic>
        <p:nvPicPr>
          <p:cNvPr id="20" name="Picture 19" descr="OCF_Bar.png"/>
          <p:cNvPicPr>
            <a:picLocks noChangeAspect="1"/>
          </p:cNvPicPr>
          <p:nvPr userDrawn="1"/>
        </p:nvPicPr>
        <p:blipFill>
          <a:blip r:embed="rId10" cstate="print"/>
          <a:stretch>
            <a:fillRect/>
          </a:stretch>
        </p:blipFill>
        <p:spPr>
          <a:xfrm>
            <a:off x="0" y="6412992"/>
            <a:ext cx="12210333" cy="457709"/>
          </a:xfrm>
          <a:prstGeom prst="rect">
            <a:avLst/>
          </a:prstGeom>
        </p:spPr>
      </p:pic>
      <p:sp>
        <p:nvSpPr>
          <p:cNvPr id="3" name="Text Placeholder 2"/>
          <p:cNvSpPr>
            <a:spLocks noGrp="1"/>
          </p:cNvSpPr>
          <p:nvPr>
            <p:ph type="body" idx="1"/>
          </p:nvPr>
        </p:nvSpPr>
        <p:spPr>
          <a:xfrm>
            <a:off x="936847" y="1600205"/>
            <a:ext cx="10027789"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24" name="Picture 23" descr="OCF_Icon.png"/>
          <p:cNvPicPr>
            <a:picLocks noChangeAspect="1"/>
          </p:cNvPicPr>
          <p:nvPr userDrawn="1"/>
        </p:nvPicPr>
        <p:blipFill>
          <a:blip r:embed="rId11" cstate="print"/>
          <a:stretch>
            <a:fillRect/>
          </a:stretch>
        </p:blipFill>
        <p:spPr>
          <a:xfrm>
            <a:off x="11048552" y="177800"/>
            <a:ext cx="954862" cy="952500"/>
          </a:xfrm>
          <a:prstGeom prst="rect">
            <a:avLst/>
          </a:prstGeom>
        </p:spPr>
      </p:pic>
      <p:sp>
        <p:nvSpPr>
          <p:cNvPr id="5" name="TextBox 4"/>
          <p:cNvSpPr txBox="1"/>
          <p:nvPr userDrawn="1"/>
        </p:nvSpPr>
        <p:spPr>
          <a:xfrm>
            <a:off x="11242221" y="6503346"/>
            <a:ext cx="761193" cy="276999"/>
          </a:xfrm>
          <a:prstGeom prst="rect">
            <a:avLst/>
          </a:prstGeom>
          <a:noFill/>
        </p:spPr>
        <p:txBody>
          <a:bodyPr wrap="square" rtlCol="0">
            <a:spAutoFit/>
          </a:bodyPr>
          <a:lstStyle/>
          <a:p>
            <a:pPr algn="r"/>
            <a:fld id="{8833117E-B54E-47AD-BB7E-BBE965FF9911}" type="slidenum">
              <a:rPr lang="en-US" sz="1200" b="1" smtClean="0">
                <a:solidFill>
                  <a:schemeClr val="bg1"/>
                </a:solidFill>
              </a:rPr>
              <a:pPr algn="r"/>
              <a:t>‹#›</a:t>
            </a:fld>
            <a:endParaRPr lang="en-US" sz="1600" b="1" dirty="0">
              <a:solidFill>
                <a:schemeClr val="bg1"/>
              </a:solidFill>
            </a:endParaRPr>
          </a:p>
        </p:txBody>
      </p:sp>
    </p:spTree>
    <p:extLst>
      <p:ext uri="{BB962C8B-B14F-4D97-AF65-F5344CB8AC3E}">
        <p14:creationId xmlns:p14="http://schemas.microsoft.com/office/powerpoint/2010/main" xmlns="" val="13385833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hf hdr="0" ftr="0" dt="0"/>
  <p:txStyles>
    <p:titleStyle>
      <a:lvl1pPr algn="l" defTabSz="914400" rtl="0" eaLnBrk="1" latinLnBrk="0" hangingPunct="1">
        <a:spcBef>
          <a:spcPct val="0"/>
        </a:spcBef>
        <a:buNone/>
        <a:defRPr sz="3200" b="1" i="0" kern="1200">
          <a:solidFill>
            <a:schemeClr val="tx2"/>
          </a:solidFill>
          <a:latin typeface="+mj-lt"/>
          <a:ea typeface="+mj-ea"/>
          <a:cs typeface="Helvetica"/>
        </a:defRPr>
      </a:lvl1pPr>
    </p:titleStyle>
    <p:bodyStyle>
      <a:lvl1pPr marL="0" indent="0" algn="l" defTabSz="914400" rtl="0" eaLnBrk="1" latinLnBrk="0" hangingPunct="1">
        <a:spcBef>
          <a:spcPts val="600"/>
        </a:spcBef>
        <a:spcAft>
          <a:spcPts val="600"/>
        </a:spcAft>
        <a:buClr>
          <a:srgbClr val="50A83E"/>
        </a:buClr>
        <a:buFont typeface="Arial" panose="020B0604020202020204" pitchFamily="34" charset="0"/>
        <a:buNone/>
        <a:defRPr sz="2000" b="0" i="0" kern="1200">
          <a:solidFill>
            <a:schemeClr val="tx1"/>
          </a:solidFill>
          <a:latin typeface="+mn-lt"/>
          <a:ea typeface="+mn-ea"/>
          <a:cs typeface="Helvetica"/>
        </a:defRPr>
      </a:lvl1pPr>
      <a:lvl2pPr marL="455613" indent="-222250" algn="l" defTabSz="914400" rtl="0" eaLnBrk="1" latinLnBrk="0" hangingPunct="1">
        <a:spcBef>
          <a:spcPts val="600"/>
        </a:spcBef>
        <a:spcAft>
          <a:spcPts val="600"/>
        </a:spcAft>
        <a:buFont typeface="Arial"/>
        <a:buChar char="•"/>
        <a:defRPr sz="1800" b="0" i="0" kern="1200" baseline="0">
          <a:solidFill>
            <a:schemeClr val="tx1"/>
          </a:solidFill>
          <a:latin typeface="+mn-lt"/>
          <a:ea typeface="+mn-ea"/>
          <a:cs typeface="Helvetica"/>
        </a:defRPr>
      </a:lvl2pPr>
      <a:lvl3pPr marL="742950" indent="-168275" algn="l" defTabSz="914400" rtl="0" eaLnBrk="1" latinLnBrk="0" hangingPunct="1">
        <a:spcBef>
          <a:spcPts val="600"/>
        </a:spcBef>
        <a:spcAft>
          <a:spcPts val="600"/>
        </a:spcAft>
        <a:buFont typeface="Arial"/>
        <a:buChar char="•"/>
        <a:defRPr sz="1600" b="0" i="0" kern="1200">
          <a:solidFill>
            <a:schemeClr val="tx1"/>
          </a:solidFill>
          <a:latin typeface="+mn-lt"/>
          <a:ea typeface="+mn-ea"/>
          <a:cs typeface="Helvetica"/>
        </a:defRPr>
      </a:lvl3pPr>
      <a:lvl4pPr marL="911225" indent="-168275" algn="l" defTabSz="914400" rtl="0" eaLnBrk="1" latinLnBrk="0" hangingPunct="1">
        <a:spcBef>
          <a:spcPts val="600"/>
        </a:spcBef>
        <a:spcAft>
          <a:spcPts val="600"/>
        </a:spcAft>
        <a:buFont typeface="Arial" panose="020B0604020202020204" pitchFamily="34" charset="0"/>
        <a:buChar char="–"/>
        <a:defRPr sz="1400" b="0" i="0" kern="1200">
          <a:solidFill>
            <a:schemeClr val="tx1"/>
          </a:solidFill>
          <a:latin typeface="+mn-lt"/>
          <a:ea typeface="+mn-ea"/>
          <a:cs typeface="Helvetica"/>
        </a:defRPr>
      </a:lvl4pPr>
      <a:lvl5pPr marL="911225" indent="-168275" algn="l" defTabSz="914400" rtl="0" eaLnBrk="1" latinLnBrk="0" hangingPunct="1">
        <a:spcBef>
          <a:spcPts val="600"/>
        </a:spcBef>
        <a:spcAft>
          <a:spcPts val="600"/>
        </a:spcAft>
        <a:buFont typeface="Arial" panose="020B0604020202020204" pitchFamily="34" charset="0"/>
        <a:buChar char="»"/>
        <a:defRPr sz="1400" b="0" i="0" kern="1200">
          <a:solidFill>
            <a:schemeClr val="tx1"/>
          </a:solidFill>
          <a:latin typeface="+mn-lt"/>
          <a:ea typeface="+mn-ea"/>
          <a:cs typeface="Helvetica"/>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ound Single Corner Rectangle 10"/>
          <p:cNvSpPr/>
          <p:nvPr/>
        </p:nvSpPr>
        <p:spPr>
          <a:xfrm>
            <a:off x="1" y="6400800"/>
            <a:ext cx="9304337" cy="457200"/>
          </a:xfrm>
          <a:prstGeom prst="round1Rect">
            <a:avLst>
              <a:gd name="adj" fmla="val 5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aseline="-25000" dirty="0">
                <a:solidFill>
                  <a:srgbClr val="FFFFFF"/>
                </a:solidFill>
              </a:rPr>
              <a:t> </a:t>
            </a:r>
          </a:p>
        </p:txBody>
      </p:sp>
      <p:sp>
        <p:nvSpPr>
          <p:cNvPr id="16" name="Footer Placeholder 15"/>
          <p:cNvSpPr>
            <a:spLocks noGrp="1"/>
          </p:cNvSpPr>
          <p:nvPr>
            <p:ph type="ftr" sz="quarter" idx="3"/>
          </p:nvPr>
        </p:nvSpPr>
        <p:spPr>
          <a:xfrm>
            <a:off x="2429329" y="6477001"/>
            <a:ext cx="6645841" cy="304800"/>
          </a:xfrm>
          <a:prstGeom prst="rect">
            <a:avLst/>
          </a:prstGeom>
        </p:spPr>
        <p:txBody>
          <a:bodyPr vert="horz" lIns="91440" tIns="45720" rIns="91440" bIns="45720" rtlCol="0" anchor="ctr"/>
          <a:lstStyle>
            <a:lvl1pPr algn="l">
              <a:defRPr sz="1200" cap="small" baseline="0">
                <a:solidFill>
                  <a:schemeClr val="bg1"/>
                </a:solidFill>
              </a:defRPr>
            </a:lvl1pPr>
          </a:lstStyle>
          <a:p>
            <a:r>
              <a:rPr lang="en-US">
                <a:solidFill>
                  <a:srgbClr val="FFFFFF"/>
                </a:solidFill>
              </a:rPr>
              <a:t>Open Connectivity Foundation Public Information – Non NDA </a:t>
            </a:r>
            <a:endParaRPr lang="en-US" dirty="0">
              <a:solidFill>
                <a:srgbClr val="FFFFFF"/>
              </a:solidFill>
            </a:endParaRPr>
          </a:p>
        </p:txBody>
      </p:sp>
      <p:pic>
        <p:nvPicPr>
          <p:cNvPr id="14" name="Picture 13" descr="OCF_4C_Icon.png"/>
          <p:cNvPicPr>
            <a:picLocks noChangeAspect="1"/>
          </p:cNvPicPr>
          <p:nvPr/>
        </p:nvPicPr>
        <p:blipFill>
          <a:blip r:embed="rId11" cstate="print"/>
          <a:stretch>
            <a:fillRect/>
          </a:stretch>
        </p:blipFill>
        <p:spPr>
          <a:xfrm>
            <a:off x="11063671" y="177801"/>
            <a:ext cx="954862" cy="952500"/>
          </a:xfrm>
          <a:prstGeom prst="rect">
            <a:avLst/>
          </a:prstGeom>
        </p:spPr>
      </p:pic>
      <p:sp>
        <p:nvSpPr>
          <p:cNvPr id="12" name="Round Single Corner Rectangle 11"/>
          <p:cNvSpPr/>
          <p:nvPr/>
        </p:nvSpPr>
        <p:spPr>
          <a:xfrm flipH="1">
            <a:off x="10679338" y="6400800"/>
            <a:ext cx="1512660" cy="457200"/>
          </a:xfrm>
          <a:prstGeom prst="round1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aseline="-25000" dirty="0">
                <a:solidFill>
                  <a:srgbClr val="FFFFFF"/>
                </a:solidFill>
              </a:rPr>
              <a:t> </a:t>
            </a:r>
          </a:p>
        </p:txBody>
      </p:sp>
      <p:sp>
        <p:nvSpPr>
          <p:cNvPr id="2" name="Title Placeholder 1"/>
          <p:cNvSpPr>
            <a:spLocks noGrp="1"/>
          </p:cNvSpPr>
          <p:nvPr>
            <p:ph type="title"/>
          </p:nvPr>
        </p:nvSpPr>
        <p:spPr>
          <a:xfrm>
            <a:off x="443215" y="152400"/>
            <a:ext cx="10388902" cy="1066800"/>
          </a:xfrm>
          <a:prstGeom prst="rect">
            <a:avLst/>
          </a:prstGeom>
        </p:spPr>
        <p:txBody>
          <a:bodyPr vert="horz" lIns="91440" tIns="45720" rIns="91440" bIns="45720" rtlCol="0" anchor="ctr" anchorCtr="0">
            <a:normAutofit/>
          </a:bodyPr>
          <a:lstStyle/>
          <a:p>
            <a:r>
              <a:rPr lang="en-US" dirty="0"/>
              <a:t>Click to Edit Slide Title</a:t>
            </a:r>
          </a:p>
        </p:txBody>
      </p:sp>
      <p:sp>
        <p:nvSpPr>
          <p:cNvPr id="3" name="Text Placeholder 2"/>
          <p:cNvSpPr>
            <a:spLocks noGrp="1"/>
          </p:cNvSpPr>
          <p:nvPr>
            <p:ph type="body" idx="1"/>
          </p:nvPr>
        </p:nvSpPr>
        <p:spPr>
          <a:xfrm>
            <a:off x="443216" y="1447800"/>
            <a:ext cx="11305569" cy="4724400"/>
          </a:xfrm>
          <a:prstGeom prst="rect">
            <a:avLst/>
          </a:prstGeom>
        </p:spPr>
        <p:txBody>
          <a:bodyPr vert="horz" lIns="91440" tIns="45720" rIns="91440" bIns="45720" rtlCol="0" anchor="t">
            <a:normAutofit/>
          </a:bodyPr>
          <a:lstStyle/>
          <a:p>
            <a:pPr lvl="0"/>
            <a:r>
              <a:rPr lang="en-US" dirty="0"/>
              <a:t>Click to edit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10984895" y="6477001"/>
            <a:ext cx="1069446" cy="304800"/>
          </a:xfrm>
          <a:prstGeom prst="rect">
            <a:avLst/>
          </a:prstGeom>
        </p:spPr>
        <p:txBody>
          <a:bodyPr vert="horz" lIns="91440" tIns="45720" rIns="91440" bIns="45720" rtlCol="0" anchor="ctr"/>
          <a:lstStyle>
            <a:lvl1pPr algn="r">
              <a:defRPr sz="1200" b="1" i="0" cap="small" baseline="0">
                <a:solidFill>
                  <a:schemeClr val="bg1"/>
                </a:solidFill>
                <a:latin typeface="Century Gothic"/>
                <a:cs typeface="Century Gothic"/>
              </a:defRPr>
            </a:lvl1pPr>
          </a:lstStyle>
          <a:p>
            <a:fld id="{17A5C656-E050-4F3D-A0DB-0D19E9E83691}" type="slidenum">
              <a:rPr lang="en-US" smtClean="0">
                <a:solidFill>
                  <a:srgbClr val="FFFFFF"/>
                </a:solidFill>
              </a:rPr>
              <a:pPr/>
              <a:t>‹#›</a:t>
            </a:fld>
            <a:endParaRPr lang="en-US" dirty="0">
              <a:solidFill>
                <a:srgbClr val="FFFFFF"/>
              </a:solidFill>
            </a:endParaRPr>
          </a:p>
        </p:txBody>
      </p:sp>
      <p:sp>
        <p:nvSpPr>
          <p:cNvPr id="17" name="Date Placeholder 16"/>
          <p:cNvSpPr>
            <a:spLocks noGrp="1"/>
          </p:cNvSpPr>
          <p:nvPr>
            <p:ph type="dt" sz="half" idx="2"/>
          </p:nvPr>
        </p:nvSpPr>
        <p:spPr>
          <a:xfrm>
            <a:off x="443216" y="6477001"/>
            <a:ext cx="1986113" cy="304801"/>
          </a:xfrm>
          <a:prstGeom prst="rect">
            <a:avLst/>
          </a:prstGeom>
        </p:spPr>
        <p:txBody>
          <a:bodyPr vert="horz" lIns="91440" tIns="45720" rIns="91440" bIns="45720" rtlCol="0" anchor="ctr"/>
          <a:lstStyle>
            <a:lvl1pPr algn="l">
              <a:defRPr sz="1200" b="1" cap="small" baseline="0">
                <a:solidFill>
                  <a:schemeClr val="bg1"/>
                </a:solidFill>
              </a:defRPr>
            </a:lvl1pPr>
          </a:lstStyle>
          <a:p>
            <a:r>
              <a:rPr lang="en-US">
                <a:solidFill>
                  <a:srgbClr val="FFFFFF"/>
                </a:solidFill>
              </a:rPr>
              <a:t>Aug 2019</a:t>
            </a:r>
            <a:endParaRPr lang="en-US" dirty="0">
              <a:solidFill>
                <a:srgbClr val="FFFFFF"/>
              </a:solidFill>
            </a:endParaRPr>
          </a:p>
        </p:txBody>
      </p:sp>
      <p:sp>
        <p:nvSpPr>
          <p:cNvPr id="10" name="Round Single Corner Rectangle 9"/>
          <p:cNvSpPr/>
          <p:nvPr userDrawn="1"/>
        </p:nvSpPr>
        <p:spPr>
          <a:xfrm>
            <a:off x="1" y="6400800"/>
            <a:ext cx="9304337" cy="457200"/>
          </a:xfrm>
          <a:prstGeom prst="round1Rect">
            <a:avLst>
              <a:gd name="adj" fmla="val 5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aseline="-25000" dirty="0">
                <a:solidFill>
                  <a:srgbClr val="FFFFFF"/>
                </a:solidFill>
              </a:rPr>
              <a:t> </a:t>
            </a:r>
          </a:p>
        </p:txBody>
      </p:sp>
      <p:pic>
        <p:nvPicPr>
          <p:cNvPr id="13" name="Picture 12" descr="OCF_4C_Icon.png"/>
          <p:cNvPicPr>
            <a:picLocks noChangeAspect="1"/>
          </p:cNvPicPr>
          <p:nvPr userDrawn="1"/>
        </p:nvPicPr>
        <p:blipFill>
          <a:blip r:embed="rId11" cstate="print"/>
          <a:stretch>
            <a:fillRect/>
          </a:stretch>
        </p:blipFill>
        <p:spPr>
          <a:xfrm>
            <a:off x="11063671" y="177801"/>
            <a:ext cx="954862" cy="952500"/>
          </a:xfrm>
          <a:prstGeom prst="rect">
            <a:avLst/>
          </a:prstGeom>
        </p:spPr>
      </p:pic>
      <p:sp>
        <p:nvSpPr>
          <p:cNvPr id="15" name="Round Single Corner Rectangle 14"/>
          <p:cNvSpPr/>
          <p:nvPr userDrawn="1"/>
        </p:nvSpPr>
        <p:spPr>
          <a:xfrm flipH="1">
            <a:off x="10679338" y="6400800"/>
            <a:ext cx="1512660" cy="457200"/>
          </a:xfrm>
          <a:prstGeom prst="round1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aseline="-25000" dirty="0">
                <a:solidFill>
                  <a:srgbClr val="FFFFFF"/>
                </a:solidFill>
              </a:rPr>
              <a:t> </a:t>
            </a:r>
          </a:p>
        </p:txBody>
      </p:sp>
    </p:spTree>
    <p:extLst>
      <p:ext uri="{BB962C8B-B14F-4D97-AF65-F5344CB8AC3E}">
        <p14:creationId xmlns:p14="http://schemas.microsoft.com/office/powerpoint/2010/main" xmlns="" val="570297100"/>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Lst>
  <p:hf hdr="0" dt="0"/>
  <p:txStyles>
    <p:titleStyle>
      <a:lvl1pPr algn="l" defTabSz="914400" rtl="0" eaLnBrk="1" latinLnBrk="0" hangingPunct="1">
        <a:spcBef>
          <a:spcPct val="0"/>
        </a:spcBef>
        <a:buNone/>
        <a:defRPr sz="3200" b="1" i="0" kern="1200" baseline="0">
          <a:solidFill>
            <a:schemeClr val="tx2"/>
          </a:solidFill>
          <a:latin typeface="Century Gothic"/>
          <a:ea typeface="+mj-ea"/>
          <a:cs typeface="Century Gothic"/>
        </a:defRPr>
      </a:lvl1pPr>
    </p:titleStyle>
    <p:bodyStyle>
      <a:lvl1pPr marL="274320" indent="-274320" algn="l" defTabSz="914400" rtl="0" eaLnBrk="1" latinLnBrk="0" hangingPunct="1">
        <a:spcBef>
          <a:spcPts val="1800"/>
        </a:spcBef>
        <a:spcAft>
          <a:spcPts val="0"/>
        </a:spcAft>
        <a:buClr>
          <a:schemeClr val="accent2"/>
        </a:buClr>
        <a:buFont typeface="Arial"/>
        <a:buChar char="•"/>
        <a:defRPr sz="2400" b="0" i="0" kern="1200">
          <a:solidFill>
            <a:schemeClr val="tx1"/>
          </a:solidFill>
          <a:latin typeface="Century Gothic"/>
          <a:ea typeface="+mn-ea"/>
          <a:cs typeface="Century Gothic"/>
        </a:defRPr>
      </a:lvl1pPr>
      <a:lvl2pPr marL="548640" indent="-274320" algn="l" defTabSz="914400" rtl="0" eaLnBrk="1" latinLnBrk="0" hangingPunct="1">
        <a:spcBef>
          <a:spcPts val="600"/>
        </a:spcBef>
        <a:spcAft>
          <a:spcPts val="0"/>
        </a:spcAft>
        <a:buClr>
          <a:schemeClr val="accent2"/>
        </a:buClr>
        <a:buFont typeface="Arial"/>
        <a:buChar char="•"/>
        <a:defRPr sz="2000" b="0" i="0" kern="1200" baseline="0">
          <a:solidFill>
            <a:schemeClr val="tx1"/>
          </a:solidFill>
          <a:latin typeface="Century Gothic"/>
          <a:ea typeface="+mn-ea"/>
          <a:cs typeface="Century Gothic"/>
        </a:defRPr>
      </a:lvl2pPr>
      <a:lvl3pPr marL="822960" indent="-274320" algn="l" defTabSz="914400" rtl="0" eaLnBrk="1" latinLnBrk="0" hangingPunct="1">
        <a:spcBef>
          <a:spcPts val="300"/>
        </a:spcBef>
        <a:spcAft>
          <a:spcPts val="0"/>
        </a:spcAft>
        <a:buClr>
          <a:schemeClr val="accent2"/>
        </a:buClr>
        <a:buFont typeface="Arial"/>
        <a:buChar char="•"/>
        <a:defRPr sz="1800" b="0" i="0" kern="1200">
          <a:solidFill>
            <a:schemeClr val="tx1"/>
          </a:solidFill>
          <a:latin typeface="Century Gothic"/>
          <a:ea typeface="+mn-ea"/>
          <a:cs typeface="Century Gothic"/>
        </a:defRPr>
      </a:lvl3pPr>
      <a:lvl4pPr marL="1097280" indent="-274320" algn="l" defTabSz="914400" rtl="0" eaLnBrk="1" latinLnBrk="0" hangingPunct="1">
        <a:spcBef>
          <a:spcPts val="300"/>
        </a:spcBef>
        <a:spcAft>
          <a:spcPts val="0"/>
        </a:spcAft>
        <a:buClr>
          <a:schemeClr val="accent2"/>
        </a:buClr>
        <a:buFont typeface="Arial" panose="020B0604020202020204" pitchFamily="34" charset="0"/>
        <a:buChar char="–"/>
        <a:defRPr sz="1800" b="0" i="0" kern="1200">
          <a:solidFill>
            <a:schemeClr val="tx1"/>
          </a:solidFill>
          <a:latin typeface="Century Gothic"/>
          <a:ea typeface="+mn-ea"/>
          <a:cs typeface="Century Gothic"/>
        </a:defRPr>
      </a:lvl4pPr>
      <a:lvl5pPr marL="1371600" indent="-274320" algn="l" defTabSz="914400" rtl="0" eaLnBrk="1" latinLnBrk="0" hangingPunct="1">
        <a:spcBef>
          <a:spcPts val="300"/>
        </a:spcBef>
        <a:spcAft>
          <a:spcPts val="0"/>
        </a:spcAft>
        <a:buClr>
          <a:schemeClr val="accent2"/>
        </a:buClr>
        <a:buFont typeface="Arial" panose="020B0604020202020204" pitchFamily="34" charset="0"/>
        <a:buChar char="»"/>
        <a:defRPr sz="1800" b="0" i="0" kern="1200">
          <a:solidFill>
            <a:schemeClr val="tx1"/>
          </a:solidFill>
          <a:latin typeface="Century Gothic"/>
          <a:ea typeface="+mn-ea"/>
          <a:cs typeface="Century Gothic"/>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54.jpeg"/><Relationship Id="rId4" Type="http://schemas.openxmlformats.org/officeDocument/2006/relationships/image" Target="../media/image53.jpeg"/></Relationships>
</file>

<file path=ppt/slides/_rels/slide1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slideLayout" Target="../slideLayouts/slideLayout5.xml"/><Relationship Id="rId1" Type="http://schemas.openxmlformats.org/officeDocument/2006/relationships/video" Target="file:///C:\Users\serverroom\Desktop\oneM2M\Industry%20Day%20presentation\Session%202\slot%202%20-%20aloknath%20de\VID-20190906-WA0003.mp4"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18" Type="http://schemas.openxmlformats.org/officeDocument/2006/relationships/image" Target="../media/image24.png"/><Relationship Id="rId26" Type="http://schemas.openxmlformats.org/officeDocument/2006/relationships/image" Target="../media/image32.png"/><Relationship Id="rId3" Type="http://schemas.openxmlformats.org/officeDocument/2006/relationships/image" Target="../media/image9.png"/><Relationship Id="rId21" Type="http://schemas.openxmlformats.org/officeDocument/2006/relationships/image" Target="../media/image27.png"/><Relationship Id="rId7" Type="http://schemas.openxmlformats.org/officeDocument/2006/relationships/image" Target="../media/image13.png"/><Relationship Id="rId12" Type="http://schemas.openxmlformats.org/officeDocument/2006/relationships/image" Target="../media/image18.png"/><Relationship Id="rId17" Type="http://schemas.openxmlformats.org/officeDocument/2006/relationships/image" Target="../media/image23.png"/><Relationship Id="rId25" Type="http://schemas.openxmlformats.org/officeDocument/2006/relationships/image" Target="../media/image31.png"/><Relationship Id="rId2" Type="http://schemas.openxmlformats.org/officeDocument/2006/relationships/notesSlide" Target="../notesSlides/notesSlide2.xml"/><Relationship Id="rId16" Type="http://schemas.openxmlformats.org/officeDocument/2006/relationships/image" Target="../media/image22.png"/><Relationship Id="rId20" Type="http://schemas.openxmlformats.org/officeDocument/2006/relationships/image" Target="../media/image26.png"/><Relationship Id="rId1" Type="http://schemas.openxmlformats.org/officeDocument/2006/relationships/slideLayout" Target="../slideLayouts/slideLayout5.xml"/><Relationship Id="rId6" Type="http://schemas.openxmlformats.org/officeDocument/2006/relationships/image" Target="../media/image12.png"/><Relationship Id="rId11" Type="http://schemas.openxmlformats.org/officeDocument/2006/relationships/image" Target="../media/image17.png"/><Relationship Id="rId24" Type="http://schemas.openxmlformats.org/officeDocument/2006/relationships/image" Target="../media/image30.png"/><Relationship Id="rId5" Type="http://schemas.openxmlformats.org/officeDocument/2006/relationships/image" Target="../media/image11.png"/><Relationship Id="rId15" Type="http://schemas.openxmlformats.org/officeDocument/2006/relationships/image" Target="../media/image21.png"/><Relationship Id="rId23" Type="http://schemas.openxmlformats.org/officeDocument/2006/relationships/image" Target="../media/image29.png"/><Relationship Id="rId10" Type="http://schemas.openxmlformats.org/officeDocument/2006/relationships/image" Target="../media/image16.png"/><Relationship Id="rId19" Type="http://schemas.openxmlformats.org/officeDocument/2006/relationships/image" Target="../media/image25.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 Id="rId22" Type="http://schemas.openxmlformats.org/officeDocument/2006/relationships/image" Target="../media/image28.png"/></Relationships>
</file>

<file path=ppt/slides/_rels/slide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7.xml.rels><?xml version="1.0" encoding="UTF-8" standalone="yes"?>
<Relationships xmlns="http://schemas.openxmlformats.org/package/2006/relationships"><Relationship Id="rId8" Type="http://schemas.openxmlformats.org/officeDocument/2006/relationships/hyperlink" Target="https://workspace.openconnectivity.org/apps/org/workgroup/smarthome_tg" TargetMode="External"/><Relationship Id="rId13" Type="http://schemas.openxmlformats.org/officeDocument/2006/relationships/diagramLayout" Target="../diagrams/layout1.xml"/><Relationship Id="rId3" Type="http://schemas.openxmlformats.org/officeDocument/2006/relationships/hyperlink" Target="https://workspace.openconnectivity.org/apps/org/workgroup/ble_gatt" TargetMode="External"/><Relationship Id="rId7" Type="http://schemas.openxmlformats.org/officeDocument/2006/relationships/hyperlink" Target="https://workspace.openconnectivity.org/apps/org/workgroup/sac_prj/" TargetMode="External"/><Relationship Id="rId12" Type="http://schemas.openxmlformats.org/officeDocument/2006/relationships/diagramData" Target="../diagrams/data1.xml"/><Relationship Id="rId2" Type="http://schemas.openxmlformats.org/officeDocument/2006/relationships/hyperlink" Target="https://workspace.openconnectivity.org/apps/org/workgroup/automotive" TargetMode="External"/><Relationship Id="rId16" Type="http://schemas.microsoft.com/office/2007/relationships/diagramDrawing" Target="../diagrams/drawing1.xml"/><Relationship Id="rId1" Type="http://schemas.openxmlformats.org/officeDocument/2006/relationships/slideLayout" Target="../slideLayouts/slideLayout5.xml"/><Relationship Id="rId6" Type="http://schemas.openxmlformats.org/officeDocument/2006/relationships/hyperlink" Target="https://workspace.openconnectivity.org/apps/org/workgroup/jooe" TargetMode="External"/><Relationship Id="rId11" Type="http://schemas.openxmlformats.org/officeDocument/2006/relationships/hyperlink" Target="https://workspace.openconnectivity.org/apps/org/workgroup/zbridge_prj/" TargetMode="External"/><Relationship Id="rId5" Type="http://schemas.openxmlformats.org/officeDocument/2006/relationships/hyperlink" Target="https://workspace.openconnectivity.org/apps/org/workgroup/healthcare_tg" TargetMode="External"/><Relationship Id="rId15" Type="http://schemas.openxmlformats.org/officeDocument/2006/relationships/diagramColors" Target="../diagrams/colors1.xml"/><Relationship Id="rId10" Type="http://schemas.openxmlformats.org/officeDocument/2006/relationships/hyperlink" Target="https://workspace.openconnectivity.org/apps/org/workgroup/wifieasysetup" TargetMode="External"/><Relationship Id="rId4" Type="http://schemas.openxmlformats.org/officeDocument/2006/relationships/hyperlink" Target="https://workspace.openconnectivity.org/apps/org/workgroup/coapnativecloud_prj" TargetMode="External"/><Relationship Id="rId9" Type="http://schemas.openxmlformats.org/officeDocument/2006/relationships/hyperlink" Target="https://workspace.openconnectivity.org/apps/org/workgroup/uplusbridging_prj/" TargetMode="External"/><Relationship Id="rId1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0.png"/><Relationship Id="rId7" Type="http://schemas.openxmlformats.org/officeDocument/2006/relationships/hyperlink" Target="https://www.gesoftware.com/" TargetMode="External"/><Relationship Id="rId2" Type="http://schemas.openxmlformats.org/officeDocument/2006/relationships/image" Target="../media/image39.png"/><Relationship Id="rId1" Type="http://schemas.openxmlformats.org/officeDocument/2006/relationships/slideLayout" Target="../slideLayouts/slideLayout5.xml"/><Relationship Id="rId6" Type="http://schemas.openxmlformats.org/officeDocument/2006/relationships/image" Target="../media/image43.png"/><Relationship Id="rId11" Type="http://schemas.openxmlformats.org/officeDocument/2006/relationships/image" Target="../media/image47.png"/><Relationship Id="rId5" Type="http://schemas.openxmlformats.org/officeDocument/2006/relationships/image" Target="../media/image42.png"/><Relationship Id="rId10" Type="http://schemas.openxmlformats.org/officeDocument/2006/relationships/image" Target="../media/image46.png"/><Relationship Id="rId4" Type="http://schemas.openxmlformats.org/officeDocument/2006/relationships/image" Target="../media/image41.png"/><Relationship Id="rId9" Type="http://schemas.openxmlformats.org/officeDocument/2006/relationships/image" Target="../media/image45.png"/></Relationships>
</file>

<file path=ppt/slides/_rels/slide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85641" y="3520704"/>
            <a:ext cx="5479068" cy="1470025"/>
          </a:xfrm>
        </p:spPr>
        <p:txBody>
          <a:bodyPr anchor="ctr"/>
          <a:lstStyle/>
          <a:p>
            <a:pPr algn="ctr"/>
            <a:r>
              <a:rPr lang="en-US" sz="3600" dirty="0">
                <a:solidFill>
                  <a:srgbClr val="92D050"/>
                </a:solidFill>
              </a:rPr>
              <a:t>INTERWORKING</a:t>
            </a:r>
            <a:br>
              <a:rPr lang="en-US" sz="3600" dirty="0">
                <a:solidFill>
                  <a:srgbClr val="92D050"/>
                </a:solidFill>
              </a:rPr>
            </a:br>
            <a:r>
              <a:rPr lang="en-US" sz="3600" dirty="0"/>
              <a:t>OCF – </a:t>
            </a:r>
            <a:r>
              <a:rPr lang="en-US" sz="3600" dirty="0">
                <a:solidFill>
                  <a:schemeClr val="tx2"/>
                </a:solidFill>
              </a:rPr>
              <a:t>oneM2M</a:t>
            </a:r>
            <a:endParaRPr lang="en-US" sz="3600" b="0" dirty="0">
              <a:solidFill>
                <a:schemeClr val="tx2"/>
              </a:solidFill>
            </a:endParaRPr>
          </a:p>
        </p:txBody>
      </p:sp>
      <p:sp>
        <p:nvSpPr>
          <p:cNvPr id="4" name="TextBox 3"/>
          <p:cNvSpPr txBox="1"/>
          <p:nvPr/>
        </p:nvSpPr>
        <p:spPr>
          <a:xfrm>
            <a:off x="86197" y="5353272"/>
            <a:ext cx="4120039" cy="1431161"/>
          </a:xfrm>
          <a:prstGeom prst="rect">
            <a:avLst/>
          </a:prstGeom>
          <a:noFill/>
        </p:spPr>
        <p:txBody>
          <a:bodyPr wrap="none" rtlCol="0">
            <a:spAutoFit/>
          </a:bodyPr>
          <a:lstStyle/>
          <a:p>
            <a:pPr>
              <a:spcBef>
                <a:spcPts val="600"/>
              </a:spcBef>
              <a:buClr>
                <a:schemeClr val="accent2"/>
              </a:buClr>
            </a:pPr>
            <a:r>
              <a:rPr lang="en-US" dirty="0">
                <a:solidFill>
                  <a:schemeClr val="accent2"/>
                </a:solidFill>
                <a:latin typeface="Century Gothic"/>
                <a:cs typeface="Century Gothic"/>
              </a:rPr>
              <a:t>Dr. </a:t>
            </a:r>
            <a:r>
              <a:rPr lang="en-US" dirty="0" err="1">
                <a:solidFill>
                  <a:schemeClr val="accent2"/>
                </a:solidFill>
                <a:latin typeface="Century Gothic"/>
                <a:cs typeface="Century Gothic"/>
              </a:rPr>
              <a:t>Aloknath</a:t>
            </a:r>
            <a:r>
              <a:rPr lang="en-US" dirty="0">
                <a:solidFill>
                  <a:schemeClr val="accent2"/>
                </a:solidFill>
                <a:latin typeface="Century Gothic"/>
                <a:cs typeface="Century Gothic"/>
              </a:rPr>
              <a:t> De</a:t>
            </a:r>
          </a:p>
          <a:p>
            <a:pPr>
              <a:spcBef>
                <a:spcPts val="600"/>
              </a:spcBef>
              <a:buClr>
                <a:schemeClr val="accent2"/>
              </a:buClr>
            </a:pPr>
            <a:r>
              <a:rPr lang="en-US" dirty="0">
                <a:solidFill>
                  <a:schemeClr val="accent2"/>
                </a:solidFill>
                <a:latin typeface="Century Gothic"/>
                <a:cs typeface="Century Gothic"/>
              </a:rPr>
              <a:t>Corporate VP, Samsung Electronics</a:t>
            </a:r>
          </a:p>
          <a:p>
            <a:pPr>
              <a:spcBef>
                <a:spcPts val="600"/>
              </a:spcBef>
              <a:buClr>
                <a:schemeClr val="accent2"/>
              </a:buClr>
            </a:pPr>
            <a:r>
              <a:rPr lang="en-US" dirty="0">
                <a:solidFill>
                  <a:schemeClr val="accent2"/>
                </a:solidFill>
                <a:latin typeface="Century Gothic"/>
                <a:cs typeface="Century Gothic"/>
              </a:rPr>
              <a:t>CTO, Samsung R&amp;D Bangalore</a:t>
            </a:r>
          </a:p>
          <a:p>
            <a:pPr>
              <a:spcBef>
                <a:spcPts val="600"/>
              </a:spcBef>
              <a:buClr>
                <a:schemeClr val="accent2"/>
              </a:buClr>
            </a:pPr>
            <a:r>
              <a:rPr lang="en-US" dirty="0">
                <a:solidFill>
                  <a:schemeClr val="accent2"/>
                </a:solidFill>
                <a:latin typeface="Century Gothic"/>
                <a:cs typeface="Century Gothic"/>
              </a:rPr>
              <a:t>Chairman, OCF India Forum</a:t>
            </a:r>
          </a:p>
        </p:txBody>
      </p:sp>
      <p:sp>
        <p:nvSpPr>
          <p:cNvPr id="3" name="Rectangle 2"/>
          <p:cNvSpPr/>
          <p:nvPr/>
        </p:nvSpPr>
        <p:spPr>
          <a:xfrm>
            <a:off x="86197" y="117957"/>
            <a:ext cx="1412566" cy="369332"/>
          </a:xfrm>
          <a:prstGeom prst="rect">
            <a:avLst/>
          </a:prstGeom>
        </p:spPr>
        <p:txBody>
          <a:bodyPr wrap="none">
            <a:spAutoFit/>
          </a:bodyPr>
          <a:lstStyle/>
          <a:p>
            <a:r>
              <a:rPr lang="en-US" dirty="0">
                <a:solidFill>
                  <a:schemeClr val="bg1"/>
                </a:solidFill>
              </a:rPr>
              <a:t>25/09/2019</a:t>
            </a:r>
          </a:p>
        </p:txBody>
      </p:sp>
      <p:pic>
        <p:nvPicPr>
          <p:cNvPr id="5" name="Picture 4">
            <a:extLst>
              <a:ext uri="{FF2B5EF4-FFF2-40B4-BE49-F238E27FC236}">
                <a16:creationId xmlns:a16="http://schemas.microsoft.com/office/drawing/2014/main" xmlns="" id="{02507834-49F8-406D-AC69-95C74704E6CC}"/>
              </a:ext>
            </a:extLst>
          </p:cNvPr>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1461770" cy="655320"/>
          </a:xfrm>
          <a:prstGeom prst="rect">
            <a:avLst/>
          </a:prstGeom>
          <a:noFill/>
          <a:ln>
            <a:noFill/>
          </a:ln>
        </p:spPr>
      </p:pic>
      <p:pic>
        <p:nvPicPr>
          <p:cNvPr id="6" name="Picture 5">
            <a:extLst>
              <a:ext uri="{FF2B5EF4-FFF2-40B4-BE49-F238E27FC236}">
                <a16:creationId xmlns:a16="http://schemas.microsoft.com/office/drawing/2014/main" xmlns="" id="{0755F5BB-2CBF-41CE-8E7C-AEADA0A43C1E}"/>
              </a:ext>
            </a:extLst>
          </p:cNvPr>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989859" y="0"/>
            <a:ext cx="1202141" cy="692727"/>
          </a:xfrm>
          <a:prstGeom prst="rect">
            <a:avLst/>
          </a:prstGeom>
          <a:noFill/>
          <a:ln>
            <a:noFill/>
          </a:ln>
        </p:spPr>
      </p:pic>
    </p:spTree>
    <p:extLst>
      <p:ext uri="{BB962C8B-B14F-4D97-AF65-F5344CB8AC3E}">
        <p14:creationId xmlns:p14="http://schemas.microsoft.com/office/powerpoint/2010/main" xmlns="" val="2218188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OCF-oneM2M Interworking</a:t>
            </a:r>
          </a:p>
        </p:txBody>
      </p:sp>
      <p:sp>
        <p:nvSpPr>
          <p:cNvPr id="4" name="Text Placeholder 3"/>
          <p:cNvSpPr>
            <a:spLocks noGrp="1"/>
          </p:cNvSpPr>
          <p:nvPr>
            <p:ph type="body" idx="1"/>
          </p:nvPr>
        </p:nvSpPr>
        <p:spPr>
          <a:xfrm>
            <a:off x="920128" y="1218275"/>
            <a:ext cx="5067681" cy="750887"/>
          </a:xfrm>
        </p:spPr>
        <p:txBody>
          <a:bodyPr anchor="ctr"/>
          <a:lstStyle/>
          <a:p>
            <a:pPr algn="ctr"/>
            <a:r>
              <a:rPr lang="en-US" b="1" dirty="0">
                <a:solidFill>
                  <a:srgbClr val="92D050"/>
                </a:solidFill>
              </a:rPr>
              <a:t>Open Connectivity Foundation</a:t>
            </a:r>
          </a:p>
        </p:txBody>
      </p:sp>
      <p:sp>
        <p:nvSpPr>
          <p:cNvPr id="3" name="Content Placeholder 2"/>
          <p:cNvSpPr>
            <a:spLocks noGrp="1"/>
          </p:cNvSpPr>
          <p:nvPr>
            <p:ph sz="half" idx="2"/>
          </p:nvPr>
        </p:nvSpPr>
        <p:spPr>
          <a:xfrm>
            <a:off x="920128" y="1980274"/>
            <a:ext cx="5067681" cy="2347983"/>
          </a:xfrm>
        </p:spPr>
        <p:txBody>
          <a:bodyPr>
            <a:noAutofit/>
          </a:bodyPr>
          <a:lstStyle/>
          <a:p>
            <a:pPr marL="342900" indent="-342900">
              <a:spcBef>
                <a:spcPts val="0"/>
              </a:spcBef>
              <a:buFont typeface="Courier New" panose="02070309020205020404" pitchFamily="49" charset="0"/>
              <a:buChar char="o"/>
            </a:pPr>
            <a:r>
              <a:rPr lang="en-US" sz="1400" dirty="0">
                <a:solidFill>
                  <a:schemeClr val="tx1">
                    <a:lumMod val="50000"/>
                  </a:schemeClr>
                </a:solidFill>
              </a:rPr>
              <a:t>OCF is a </a:t>
            </a:r>
            <a:r>
              <a:rPr lang="en-US" sz="1400" b="1" dirty="0">
                <a:solidFill>
                  <a:schemeClr val="tx1">
                    <a:lumMod val="50000"/>
                  </a:schemeClr>
                </a:solidFill>
              </a:rPr>
              <a:t>device-centric framework</a:t>
            </a:r>
            <a:r>
              <a:rPr lang="en-US" sz="1400" dirty="0">
                <a:solidFill>
                  <a:schemeClr val="tx1">
                    <a:lumMod val="50000"/>
                  </a:schemeClr>
                </a:solidFill>
              </a:rPr>
              <a:t> supporting D2D, D2C, D2S, C2C use cases for Devices that conform to the framework targeting Smart Home and Personal Health as initial market verticals</a:t>
            </a:r>
          </a:p>
          <a:p>
            <a:pPr marL="342900" indent="-342900">
              <a:spcBef>
                <a:spcPts val="0"/>
              </a:spcBef>
              <a:buFont typeface="Courier New" panose="02070309020205020404" pitchFamily="49" charset="0"/>
              <a:buChar char="o"/>
            </a:pPr>
            <a:r>
              <a:rPr lang="en-US" sz="1400" dirty="0">
                <a:solidFill>
                  <a:schemeClr val="tx1">
                    <a:lumMod val="50000"/>
                  </a:schemeClr>
                </a:solidFill>
              </a:rPr>
              <a:t>OCF specifies IoT device interoperability within </a:t>
            </a:r>
            <a:r>
              <a:rPr lang="en-US" sz="1400" b="1" dirty="0">
                <a:solidFill>
                  <a:schemeClr val="tx1">
                    <a:lumMod val="50000"/>
                  </a:schemeClr>
                </a:solidFill>
              </a:rPr>
              <a:t>proximal networks </a:t>
            </a:r>
            <a:r>
              <a:rPr lang="en-US" sz="1400" dirty="0">
                <a:solidFill>
                  <a:schemeClr val="tx1">
                    <a:lumMod val="50000"/>
                  </a:schemeClr>
                </a:solidFill>
              </a:rPr>
              <a:t>and remote access to those devices</a:t>
            </a:r>
          </a:p>
          <a:p>
            <a:pPr marL="342900" indent="-342900">
              <a:spcBef>
                <a:spcPts val="0"/>
              </a:spcBef>
              <a:buFont typeface="Courier New" panose="02070309020205020404" pitchFamily="49" charset="0"/>
              <a:buChar char="o"/>
            </a:pPr>
            <a:r>
              <a:rPr lang="en-US" sz="1400" dirty="0">
                <a:solidFill>
                  <a:schemeClr val="tx1">
                    <a:lumMod val="50000"/>
                  </a:schemeClr>
                </a:solidFill>
              </a:rPr>
              <a:t>OCF is currently focused on the consumer space (i.e. </a:t>
            </a:r>
            <a:r>
              <a:rPr lang="en-US" sz="1400" b="1" dirty="0">
                <a:solidFill>
                  <a:schemeClr val="tx1">
                    <a:lumMod val="50000"/>
                  </a:schemeClr>
                </a:solidFill>
              </a:rPr>
              <a:t>Smart Home</a:t>
            </a:r>
            <a:r>
              <a:rPr lang="en-US" sz="1400" dirty="0">
                <a:solidFill>
                  <a:schemeClr val="tx1">
                    <a:lumMod val="50000"/>
                  </a:schemeClr>
                </a:solidFill>
              </a:rPr>
              <a:t>), but has plans to expand to support additional commercial use cases like smart cities</a:t>
            </a:r>
          </a:p>
        </p:txBody>
      </p:sp>
      <p:sp>
        <p:nvSpPr>
          <p:cNvPr id="5" name="Text Placeholder 4"/>
          <p:cNvSpPr>
            <a:spLocks noGrp="1"/>
          </p:cNvSpPr>
          <p:nvPr>
            <p:ph type="body" sz="quarter" idx="3"/>
          </p:nvPr>
        </p:nvSpPr>
        <p:spPr>
          <a:xfrm>
            <a:off x="6184659" y="1218275"/>
            <a:ext cx="5389033" cy="750887"/>
          </a:xfrm>
        </p:spPr>
        <p:txBody>
          <a:bodyPr anchor="ctr"/>
          <a:lstStyle/>
          <a:p>
            <a:pPr algn="ctr"/>
            <a:r>
              <a:rPr lang="en-US" b="1" dirty="0">
                <a:solidFill>
                  <a:srgbClr val="92D050"/>
                </a:solidFill>
              </a:rPr>
              <a:t>oneM2M</a:t>
            </a:r>
          </a:p>
        </p:txBody>
      </p:sp>
      <p:sp>
        <p:nvSpPr>
          <p:cNvPr id="6" name="Content Placeholder 5"/>
          <p:cNvSpPr>
            <a:spLocks noGrp="1"/>
          </p:cNvSpPr>
          <p:nvPr>
            <p:ph sz="quarter" idx="4"/>
          </p:nvPr>
        </p:nvSpPr>
        <p:spPr>
          <a:xfrm>
            <a:off x="6184659" y="1969162"/>
            <a:ext cx="5389033" cy="2347983"/>
          </a:xfrm>
        </p:spPr>
        <p:txBody>
          <a:bodyPr>
            <a:normAutofit/>
          </a:bodyPr>
          <a:lstStyle/>
          <a:p>
            <a:pPr marL="342900" indent="-342900">
              <a:spcBef>
                <a:spcPts val="0"/>
              </a:spcBef>
              <a:buFont typeface="Courier New" panose="02070309020205020404" pitchFamily="49" charset="0"/>
              <a:buChar char="o"/>
            </a:pPr>
            <a:r>
              <a:rPr lang="en-US" sz="1400" dirty="0">
                <a:solidFill>
                  <a:schemeClr val="tx1">
                    <a:lumMod val="50000"/>
                  </a:schemeClr>
                </a:solidFill>
              </a:rPr>
              <a:t>oneM2M is a </a:t>
            </a:r>
            <a:r>
              <a:rPr lang="en-US" sz="1400" b="1" dirty="0">
                <a:solidFill>
                  <a:schemeClr val="tx1">
                    <a:lumMod val="50000"/>
                  </a:schemeClr>
                </a:solidFill>
              </a:rPr>
              <a:t>Cloud resident service layer</a:t>
            </a:r>
            <a:r>
              <a:rPr lang="en-US" sz="1400" dirty="0">
                <a:solidFill>
                  <a:schemeClr val="tx1">
                    <a:lumMod val="50000"/>
                  </a:schemeClr>
                </a:solidFill>
              </a:rPr>
              <a:t> (i.e. middleware) targeting Smart Cities/Managed Services</a:t>
            </a:r>
          </a:p>
          <a:p>
            <a:pPr marL="342900" indent="-342900">
              <a:spcBef>
                <a:spcPts val="0"/>
              </a:spcBef>
              <a:buFont typeface="Courier New" panose="02070309020205020404" pitchFamily="49" charset="0"/>
              <a:buChar char="o"/>
            </a:pPr>
            <a:r>
              <a:rPr lang="en-US" sz="1400" dirty="0">
                <a:solidFill>
                  <a:schemeClr val="tx1">
                    <a:lumMod val="50000"/>
                  </a:schemeClr>
                </a:solidFill>
              </a:rPr>
              <a:t>oneM2M specifies a Common Service Layer which enables simple interactions between IoT devices/applications in the field to </a:t>
            </a:r>
            <a:r>
              <a:rPr lang="en-US" sz="1400" b="1" dirty="0">
                <a:solidFill>
                  <a:schemeClr val="tx1">
                    <a:lumMod val="50000"/>
                  </a:schemeClr>
                </a:solidFill>
              </a:rPr>
              <a:t>cloud servers/applications</a:t>
            </a:r>
            <a:endParaRPr lang="en-US" sz="1400" dirty="0">
              <a:solidFill>
                <a:schemeClr val="tx1">
                  <a:lumMod val="50000"/>
                </a:schemeClr>
              </a:solidFill>
            </a:endParaRPr>
          </a:p>
          <a:p>
            <a:pPr marL="342900" indent="-342900">
              <a:spcBef>
                <a:spcPts val="0"/>
              </a:spcBef>
              <a:buFont typeface="Courier New" panose="02070309020205020404" pitchFamily="49" charset="0"/>
              <a:buChar char="o"/>
            </a:pPr>
            <a:r>
              <a:rPr lang="en-US" sz="1400" dirty="0">
                <a:solidFill>
                  <a:schemeClr val="tx1">
                    <a:lumMod val="50000"/>
                  </a:schemeClr>
                </a:solidFill>
              </a:rPr>
              <a:t>oneM2M is currently focused on commercial verticals (e.g. </a:t>
            </a:r>
            <a:r>
              <a:rPr lang="en-US" sz="1400" b="1" dirty="0">
                <a:solidFill>
                  <a:schemeClr val="tx1">
                    <a:lumMod val="50000"/>
                  </a:schemeClr>
                </a:solidFill>
              </a:rPr>
              <a:t>Smart Cities, Industry</a:t>
            </a:r>
            <a:r>
              <a:rPr lang="en-US" sz="1400" dirty="0">
                <a:solidFill>
                  <a:schemeClr val="tx1">
                    <a:lumMod val="50000"/>
                  </a:schemeClr>
                </a:solidFill>
              </a:rPr>
              <a:t>)</a:t>
            </a:r>
          </a:p>
        </p:txBody>
      </p:sp>
      <p:sp>
        <p:nvSpPr>
          <p:cNvPr id="7" name="Rectangle 6"/>
          <p:cNvSpPr/>
          <p:nvPr/>
        </p:nvSpPr>
        <p:spPr>
          <a:xfrm>
            <a:off x="920127" y="4659344"/>
            <a:ext cx="10653565" cy="1461939"/>
          </a:xfrm>
          <a:prstGeom prst="rect">
            <a:avLst/>
          </a:prstGeom>
        </p:spPr>
        <p:txBody>
          <a:bodyPr wrap="square">
            <a:spAutoFit/>
          </a:bodyPr>
          <a:lstStyle/>
          <a:p>
            <a:pPr algn="ctr">
              <a:spcAft>
                <a:spcPts val="600"/>
              </a:spcAft>
            </a:pPr>
            <a:r>
              <a:rPr lang="en-US" b="1" dirty="0">
                <a:solidFill>
                  <a:schemeClr val="tx2"/>
                </a:solidFill>
              </a:rPr>
              <a:t>Towards UNIFIED CERTIFICATION for IoT</a:t>
            </a:r>
          </a:p>
          <a:p>
            <a:pPr marL="342900" indent="-342900">
              <a:spcAft>
                <a:spcPts val="600"/>
              </a:spcAft>
              <a:buFont typeface="Courier New" panose="02070309020205020404" pitchFamily="49" charset="0"/>
              <a:buChar char="o"/>
            </a:pPr>
            <a:r>
              <a:rPr lang="en-US" sz="1400" dirty="0">
                <a:solidFill>
                  <a:schemeClr val="tx1">
                    <a:lumMod val="50000"/>
                  </a:schemeClr>
                </a:solidFill>
              </a:rPr>
              <a:t>OCF and oneM2M are essentially equivalent standards in the IoT space with a fairly similar core architecture </a:t>
            </a:r>
          </a:p>
          <a:p>
            <a:pPr marL="342900" indent="-342900">
              <a:spcAft>
                <a:spcPts val="600"/>
              </a:spcAft>
              <a:buFont typeface="Courier New" panose="02070309020205020404" pitchFamily="49" charset="0"/>
              <a:buChar char="o"/>
            </a:pPr>
            <a:r>
              <a:rPr lang="en-US" sz="1400" dirty="0">
                <a:solidFill>
                  <a:schemeClr val="tx1">
                    <a:lumMod val="50000"/>
                  </a:schemeClr>
                </a:solidFill>
              </a:rPr>
              <a:t>OCF and oneM2M can coexist and interoperate via the bridging function</a:t>
            </a:r>
          </a:p>
          <a:p>
            <a:pPr marL="342900" indent="-342900">
              <a:spcAft>
                <a:spcPts val="600"/>
              </a:spcAft>
              <a:buFont typeface="Courier New" panose="02070309020205020404" pitchFamily="49" charset="0"/>
              <a:buChar char="o"/>
            </a:pPr>
            <a:r>
              <a:rPr lang="en-US" sz="1400" dirty="0">
                <a:solidFill>
                  <a:schemeClr val="tx1">
                    <a:lumMod val="50000"/>
                  </a:schemeClr>
                </a:solidFill>
              </a:rPr>
              <a:t>Both OCF and oneM2M will greatly benefit from the extended functionality that highlights the strengths in each technology and the enabled synergies resulting in larger market reach of the combined capabilities</a:t>
            </a:r>
          </a:p>
        </p:txBody>
      </p:sp>
    </p:spTree>
    <p:extLst>
      <p:ext uri="{BB962C8B-B14F-4D97-AF65-F5344CB8AC3E}">
        <p14:creationId xmlns:p14="http://schemas.microsoft.com/office/powerpoint/2010/main" xmlns="" val="9908224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a:t>OCF-oneM2M Synergy</a:t>
            </a:r>
            <a:endParaRPr lang="ko-KR" altLang="en-US" b="1" dirty="0"/>
          </a:p>
        </p:txBody>
      </p:sp>
      <p:sp>
        <p:nvSpPr>
          <p:cNvPr id="2" name="내용 개체 틀 1"/>
          <p:cNvSpPr>
            <a:spLocks noGrp="1"/>
          </p:cNvSpPr>
          <p:nvPr>
            <p:ph idx="4294967295"/>
          </p:nvPr>
        </p:nvSpPr>
        <p:spPr>
          <a:xfrm>
            <a:off x="3152448" y="1150019"/>
            <a:ext cx="5840061" cy="495548"/>
          </a:xfrm>
          <a:prstGeom prst="rect">
            <a:avLst/>
          </a:prstGeom>
        </p:spPr>
        <p:txBody>
          <a:bodyPr/>
          <a:lstStyle/>
          <a:p>
            <a:pPr algn="ctr"/>
            <a:r>
              <a:rPr lang="en-US" altLang="ko-KR" b="1" dirty="0">
                <a:solidFill>
                  <a:schemeClr val="tx1">
                    <a:lumMod val="50000"/>
                  </a:schemeClr>
                </a:solidFill>
              </a:rPr>
              <a:t>Common Resource-oriented Architecture</a:t>
            </a:r>
          </a:p>
        </p:txBody>
      </p:sp>
      <p:pic>
        <p:nvPicPr>
          <p:cNvPr id="6" name="Picture 2" descr="http://www.onem2m.org/images/oneM2M_logo/oneM2M_Logo_transparent_196x130.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086106" y="1668716"/>
            <a:ext cx="1248113" cy="602495"/>
          </a:xfrm>
          <a:prstGeom prst="rect">
            <a:avLst/>
          </a:prstGeom>
          <a:noFill/>
          <a:extLst>
            <a:ext uri="{909E8E84-426E-40DD-AFC4-6F175D3DCCD1}">
              <a14:hiddenFill xmlns:a14="http://schemas.microsoft.com/office/drawing/2010/main" xmlns="">
                <a:solidFill>
                  <a:srgbClr val="FFFFFF"/>
                </a:solidFill>
              </a14:hiddenFill>
            </a:ext>
          </a:extLst>
        </p:spPr>
      </p:pic>
      <p:sp>
        <p:nvSpPr>
          <p:cNvPr id="7" name="직사각형 6"/>
          <p:cNvSpPr/>
          <p:nvPr/>
        </p:nvSpPr>
        <p:spPr>
          <a:xfrm>
            <a:off x="262291" y="4977710"/>
            <a:ext cx="4604977" cy="54209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latinLnBrk="1"/>
            <a:r>
              <a:rPr lang="en-US" altLang="ko-KR" sz="1000" dirty="0">
                <a:solidFill>
                  <a:prstClr val="black"/>
                </a:solidFill>
                <a:ea typeface="HY견고딕" pitchFamily="18" charset="-127"/>
              </a:rPr>
              <a:t>Network</a:t>
            </a:r>
            <a:endParaRPr lang="ko-KR" altLang="en-US" sz="1000" dirty="0">
              <a:solidFill>
                <a:prstClr val="black"/>
              </a:solidFill>
              <a:ea typeface="HY견고딕" pitchFamily="18" charset="-127"/>
            </a:endParaRPr>
          </a:p>
        </p:txBody>
      </p:sp>
      <p:sp>
        <p:nvSpPr>
          <p:cNvPr id="8" name="직사각형 7"/>
          <p:cNvSpPr/>
          <p:nvPr/>
        </p:nvSpPr>
        <p:spPr>
          <a:xfrm>
            <a:off x="262291" y="3394582"/>
            <a:ext cx="4604977" cy="1188016"/>
          </a:xfrm>
          <a:prstGeom prst="rect">
            <a:avLst/>
          </a:prstGeom>
        </p:spPr>
        <p:style>
          <a:lnRef idx="1">
            <a:schemeClr val="accent1"/>
          </a:lnRef>
          <a:fillRef idx="2">
            <a:schemeClr val="accent1"/>
          </a:fillRef>
          <a:effectRef idx="1">
            <a:schemeClr val="accent1"/>
          </a:effectRef>
          <a:fontRef idx="minor">
            <a:schemeClr val="dk1"/>
          </a:fontRef>
        </p:style>
        <p:txBody>
          <a:bodyPr rtlCol="0" anchor="t"/>
          <a:lstStyle/>
          <a:p>
            <a:pPr algn="ctr" latinLnBrk="1"/>
            <a:r>
              <a:rPr lang="en-US" altLang="ko-KR" sz="1000" dirty="0">
                <a:solidFill>
                  <a:prstClr val="black"/>
                </a:solidFill>
                <a:ea typeface="HY견고딕" pitchFamily="18" charset="-127"/>
              </a:rPr>
              <a:t>OCF Core Framework</a:t>
            </a:r>
          </a:p>
          <a:p>
            <a:pPr algn="ctr" latinLnBrk="1"/>
            <a:endParaRPr lang="en-US" altLang="ko-KR" sz="1000" dirty="0">
              <a:solidFill>
                <a:prstClr val="black"/>
              </a:solidFill>
              <a:ea typeface="HY견고딕" pitchFamily="18" charset="-127"/>
            </a:endParaRPr>
          </a:p>
          <a:p>
            <a:pPr algn="ctr" latinLnBrk="1"/>
            <a:endParaRPr lang="en-US" altLang="ko-KR" sz="1000" dirty="0">
              <a:solidFill>
                <a:prstClr val="black"/>
              </a:solidFill>
              <a:ea typeface="HY견고딕" pitchFamily="18" charset="-127"/>
            </a:endParaRPr>
          </a:p>
          <a:p>
            <a:pPr algn="ctr" latinLnBrk="1"/>
            <a:endParaRPr lang="en-US" altLang="ko-KR" sz="1000" dirty="0">
              <a:solidFill>
                <a:prstClr val="black"/>
              </a:solidFill>
              <a:ea typeface="HY견고딕" pitchFamily="18" charset="-127"/>
            </a:endParaRPr>
          </a:p>
          <a:p>
            <a:pPr algn="ctr" latinLnBrk="1"/>
            <a:endParaRPr lang="en-US" altLang="ko-KR" sz="1000" dirty="0">
              <a:solidFill>
                <a:prstClr val="black"/>
              </a:solidFill>
              <a:ea typeface="HY견고딕" pitchFamily="18" charset="-127"/>
            </a:endParaRPr>
          </a:p>
          <a:p>
            <a:pPr algn="ctr" latinLnBrk="1"/>
            <a:endParaRPr lang="en-US" altLang="ko-KR" sz="1000" dirty="0">
              <a:solidFill>
                <a:prstClr val="black"/>
              </a:solidFill>
              <a:ea typeface="HY견고딕" pitchFamily="18" charset="-127"/>
            </a:endParaRPr>
          </a:p>
          <a:p>
            <a:pPr algn="ctr" latinLnBrk="1"/>
            <a:endParaRPr lang="ko-KR" altLang="en-US" sz="1000" dirty="0">
              <a:solidFill>
                <a:prstClr val="black"/>
              </a:solidFill>
              <a:ea typeface="HY견고딕" pitchFamily="18" charset="-127"/>
            </a:endParaRPr>
          </a:p>
        </p:txBody>
      </p:sp>
      <p:sp>
        <p:nvSpPr>
          <p:cNvPr id="9" name="직사각형 8"/>
          <p:cNvSpPr/>
          <p:nvPr/>
        </p:nvSpPr>
        <p:spPr>
          <a:xfrm>
            <a:off x="286379" y="2554651"/>
            <a:ext cx="1124470" cy="59935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latinLnBrk="1"/>
            <a:r>
              <a:rPr lang="en-US" altLang="ko-KR" sz="1000" dirty="0">
                <a:solidFill>
                  <a:prstClr val="black"/>
                </a:solidFill>
                <a:ea typeface="HY견고딕" pitchFamily="18" charset="-127"/>
              </a:rPr>
              <a:t>Smart Home</a:t>
            </a:r>
            <a:endParaRPr lang="ko-KR" altLang="en-US" sz="1000" dirty="0">
              <a:solidFill>
                <a:prstClr val="black"/>
              </a:solidFill>
              <a:ea typeface="HY견고딕" pitchFamily="18" charset="-127"/>
            </a:endParaRPr>
          </a:p>
        </p:txBody>
      </p:sp>
      <p:sp>
        <p:nvSpPr>
          <p:cNvPr id="10" name="직사각형 9"/>
          <p:cNvSpPr/>
          <p:nvPr/>
        </p:nvSpPr>
        <p:spPr>
          <a:xfrm>
            <a:off x="1638152" y="2554650"/>
            <a:ext cx="1105792" cy="59935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latinLnBrk="1"/>
            <a:r>
              <a:rPr lang="en-US" altLang="ko-KR" sz="1000" dirty="0">
                <a:solidFill>
                  <a:prstClr val="black"/>
                </a:solidFill>
                <a:ea typeface="HY견고딕" pitchFamily="18" charset="-127"/>
              </a:rPr>
              <a:t>Smart Building</a:t>
            </a:r>
            <a:endParaRPr lang="ko-KR" altLang="en-US" sz="1000" dirty="0">
              <a:solidFill>
                <a:prstClr val="black"/>
              </a:solidFill>
              <a:ea typeface="HY견고딕" pitchFamily="18" charset="-127"/>
            </a:endParaRPr>
          </a:p>
        </p:txBody>
      </p:sp>
      <p:sp>
        <p:nvSpPr>
          <p:cNvPr id="11" name="직사각형 10"/>
          <p:cNvSpPr/>
          <p:nvPr/>
        </p:nvSpPr>
        <p:spPr>
          <a:xfrm>
            <a:off x="2953755" y="2554650"/>
            <a:ext cx="797351" cy="59935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latinLnBrk="1"/>
            <a:r>
              <a:rPr lang="en-US" altLang="ko-KR" sz="900" dirty="0">
                <a:solidFill>
                  <a:prstClr val="black"/>
                </a:solidFill>
              </a:rPr>
              <a:t>Health</a:t>
            </a:r>
            <a:endParaRPr lang="ko-KR" altLang="en-US" sz="900" dirty="0">
              <a:solidFill>
                <a:prstClr val="black"/>
              </a:solidFill>
            </a:endParaRPr>
          </a:p>
        </p:txBody>
      </p:sp>
      <p:sp>
        <p:nvSpPr>
          <p:cNvPr id="13" name="모서리가 둥근 직사각형 12"/>
          <p:cNvSpPr/>
          <p:nvPr/>
        </p:nvSpPr>
        <p:spPr>
          <a:xfrm>
            <a:off x="378312" y="3690305"/>
            <a:ext cx="892437" cy="174488"/>
          </a:xfrm>
          <a:prstGeom prst="round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r>
              <a:rPr lang="en-US" altLang="ko-KR" sz="700" dirty="0">
                <a:solidFill>
                  <a:prstClr val="white"/>
                </a:solidFill>
              </a:rPr>
              <a:t>Identification</a:t>
            </a:r>
            <a:endParaRPr lang="ko-KR" altLang="en-US" sz="700" dirty="0">
              <a:solidFill>
                <a:prstClr val="white"/>
              </a:solidFill>
            </a:endParaRPr>
          </a:p>
        </p:txBody>
      </p:sp>
      <p:sp>
        <p:nvSpPr>
          <p:cNvPr id="14" name="모서리가 둥근 직사각형 13"/>
          <p:cNvSpPr/>
          <p:nvPr/>
        </p:nvSpPr>
        <p:spPr>
          <a:xfrm>
            <a:off x="378312" y="3961460"/>
            <a:ext cx="892437" cy="174488"/>
          </a:xfrm>
          <a:prstGeom prst="round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r>
              <a:rPr lang="en-US" altLang="ko-KR" sz="700" dirty="0">
                <a:solidFill>
                  <a:prstClr val="white"/>
                </a:solidFill>
              </a:rPr>
              <a:t>Discovery</a:t>
            </a:r>
            <a:endParaRPr lang="ko-KR" altLang="en-US" sz="700" dirty="0">
              <a:solidFill>
                <a:prstClr val="white"/>
              </a:solidFill>
            </a:endParaRPr>
          </a:p>
        </p:txBody>
      </p:sp>
      <p:sp>
        <p:nvSpPr>
          <p:cNvPr id="15" name="모서리가 둥근 직사각형 14"/>
          <p:cNvSpPr/>
          <p:nvPr/>
        </p:nvSpPr>
        <p:spPr>
          <a:xfrm>
            <a:off x="378312" y="4246587"/>
            <a:ext cx="892437" cy="245607"/>
          </a:xfrm>
          <a:prstGeom prst="round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r>
              <a:rPr lang="en-US" altLang="ko-KR" sz="700" dirty="0">
                <a:solidFill>
                  <a:prstClr val="white"/>
                </a:solidFill>
              </a:rPr>
              <a:t>Device </a:t>
            </a:r>
            <a:r>
              <a:rPr lang="en-US" altLang="ko-KR" sz="600" dirty="0">
                <a:solidFill>
                  <a:prstClr val="white"/>
                </a:solidFill>
              </a:rPr>
              <a:t>Management</a:t>
            </a:r>
            <a:endParaRPr lang="ko-KR" altLang="en-US" sz="600" dirty="0">
              <a:solidFill>
                <a:prstClr val="white"/>
              </a:solidFill>
            </a:endParaRPr>
          </a:p>
        </p:txBody>
      </p:sp>
      <p:sp>
        <p:nvSpPr>
          <p:cNvPr id="16" name="직사각형 15"/>
          <p:cNvSpPr/>
          <p:nvPr/>
        </p:nvSpPr>
        <p:spPr>
          <a:xfrm>
            <a:off x="4069919" y="2554650"/>
            <a:ext cx="797351" cy="59935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latinLnBrk="1"/>
            <a:r>
              <a:rPr lang="en-US" altLang="ko-KR" sz="900" dirty="0">
                <a:solidFill>
                  <a:prstClr val="black"/>
                </a:solidFill>
              </a:rPr>
              <a:t>…</a:t>
            </a:r>
            <a:endParaRPr lang="ko-KR" altLang="en-US" sz="900" dirty="0">
              <a:solidFill>
                <a:prstClr val="black"/>
              </a:solidFill>
            </a:endParaRPr>
          </a:p>
        </p:txBody>
      </p:sp>
      <p:sp>
        <p:nvSpPr>
          <p:cNvPr id="17" name="모서리가 둥근 직사각형 16"/>
          <p:cNvSpPr/>
          <p:nvPr/>
        </p:nvSpPr>
        <p:spPr>
          <a:xfrm>
            <a:off x="3811429" y="3647045"/>
            <a:ext cx="984367" cy="261019"/>
          </a:xfrm>
          <a:prstGeom prst="round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r>
              <a:rPr lang="en-US" altLang="ko-KR" sz="700" dirty="0">
                <a:solidFill>
                  <a:prstClr val="white"/>
                </a:solidFill>
              </a:rPr>
              <a:t>Resource Model</a:t>
            </a:r>
            <a:endParaRPr lang="ko-KR" altLang="en-US" sz="700" dirty="0">
              <a:solidFill>
                <a:prstClr val="white"/>
              </a:solidFill>
            </a:endParaRPr>
          </a:p>
        </p:txBody>
      </p:sp>
      <p:sp>
        <p:nvSpPr>
          <p:cNvPr id="18" name="모서리가 둥근 직사각형 17"/>
          <p:cNvSpPr/>
          <p:nvPr/>
        </p:nvSpPr>
        <p:spPr>
          <a:xfrm>
            <a:off x="1410850" y="3961460"/>
            <a:ext cx="1071516" cy="174488"/>
          </a:xfrm>
          <a:prstGeom prst="round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r>
              <a:rPr lang="en-US" altLang="ko-KR" sz="700" dirty="0">
                <a:solidFill>
                  <a:prstClr val="white"/>
                </a:solidFill>
              </a:rPr>
              <a:t>Messaging</a:t>
            </a:r>
            <a:endParaRPr lang="ko-KR" altLang="en-US" sz="700" dirty="0">
              <a:solidFill>
                <a:prstClr val="white"/>
              </a:solidFill>
            </a:endParaRPr>
          </a:p>
        </p:txBody>
      </p:sp>
      <p:sp>
        <p:nvSpPr>
          <p:cNvPr id="19" name="모서리가 둥근 직사각형 18"/>
          <p:cNvSpPr/>
          <p:nvPr/>
        </p:nvSpPr>
        <p:spPr>
          <a:xfrm>
            <a:off x="1410850" y="4246587"/>
            <a:ext cx="1071516" cy="245607"/>
          </a:xfrm>
          <a:prstGeom prst="round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r>
              <a:rPr lang="en-US" altLang="ko-KR" sz="700" dirty="0">
                <a:solidFill>
                  <a:prstClr val="white"/>
                </a:solidFill>
              </a:rPr>
              <a:t>Group</a:t>
            </a:r>
          </a:p>
          <a:p>
            <a:pPr algn="ctr" latinLnBrk="1"/>
            <a:r>
              <a:rPr lang="en-US" altLang="ko-KR" sz="700" dirty="0">
                <a:solidFill>
                  <a:prstClr val="white"/>
                </a:solidFill>
              </a:rPr>
              <a:t>Management</a:t>
            </a:r>
            <a:endParaRPr lang="ko-KR" altLang="en-US" sz="700" dirty="0">
              <a:solidFill>
                <a:prstClr val="white"/>
              </a:solidFill>
            </a:endParaRPr>
          </a:p>
        </p:txBody>
      </p:sp>
      <p:sp>
        <p:nvSpPr>
          <p:cNvPr id="20" name="모서리가 둥근 직사각형 19"/>
          <p:cNvSpPr/>
          <p:nvPr/>
        </p:nvSpPr>
        <p:spPr>
          <a:xfrm>
            <a:off x="1426606" y="3690305"/>
            <a:ext cx="1055762" cy="174488"/>
          </a:xfrm>
          <a:prstGeom prst="round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r>
              <a:rPr lang="en-US" altLang="ko-KR" sz="700" dirty="0">
                <a:solidFill>
                  <a:prstClr val="white"/>
                </a:solidFill>
              </a:rPr>
              <a:t>CRUDN</a:t>
            </a:r>
            <a:endParaRPr lang="ko-KR" altLang="en-US" sz="700" dirty="0">
              <a:solidFill>
                <a:prstClr val="white"/>
              </a:solidFill>
            </a:endParaRPr>
          </a:p>
        </p:txBody>
      </p:sp>
      <p:sp>
        <p:nvSpPr>
          <p:cNvPr id="21" name="모서리가 둥근 직사각형 20"/>
          <p:cNvSpPr/>
          <p:nvPr/>
        </p:nvSpPr>
        <p:spPr>
          <a:xfrm>
            <a:off x="2624567" y="3968353"/>
            <a:ext cx="1055762" cy="184625"/>
          </a:xfrm>
          <a:prstGeom prst="roundRect">
            <a:avLst/>
          </a:prstGeom>
          <a:solidFill>
            <a:srgbClr val="8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r>
              <a:rPr lang="en-US" altLang="ko-KR" sz="700" b="1" dirty="0">
                <a:solidFill>
                  <a:prstClr val="black"/>
                </a:solidFill>
              </a:rPr>
              <a:t>Streaming</a:t>
            </a:r>
            <a:endParaRPr lang="ko-KR" altLang="en-US" sz="700" b="1" dirty="0">
              <a:solidFill>
                <a:prstClr val="black"/>
              </a:solidFill>
            </a:endParaRPr>
          </a:p>
        </p:txBody>
      </p:sp>
      <p:sp>
        <p:nvSpPr>
          <p:cNvPr id="22" name="모서리가 둥근 직사각형 21"/>
          <p:cNvSpPr/>
          <p:nvPr/>
        </p:nvSpPr>
        <p:spPr>
          <a:xfrm>
            <a:off x="2624567" y="4246587"/>
            <a:ext cx="1055762" cy="245607"/>
          </a:xfrm>
          <a:prstGeom prst="roundRect">
            <a:avLst/>
          </a:prstGeom>
          <a:solidFill>
            <a:srgbClr val="8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r>
              <a:rPr lang="en-US" altLang="ko-KR" sz="700" b="1" dirty="0">
                <a:solidFill>
                  <a:prstClr val="black"/>
                </a:solidFill>
              </a:rPr>
              <a:t>Protocol Bridge</a:t>
            </a:r>
          </a:p>
        </p:txBody>
      </p:sp>
      <p:sp>
        <p:nvSpPr>
          <p:cNvPr id="23" name="모서리가 둥근 직사각형 22"/>
          <p:cNvSpPr/>
          <p:nvPr/>
        </p:nvSpPr>
        <p:spPr>
          <a:xfrm>
            <a:off x="2634937" y="3690305"/>
            <a:ext cx="1056098" cy="174488"/>
          </a:xfrm>
          <a:prstGeom prst="round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r>
              <a:rPr lang="en-US" altLang="ko-KR" sz="700" dirty="0">
                <a:solidFill>
                  <a:prstClr val="white"/>
                </a:solidFill>
              </a:rPr>
              <a:t>Security</a:t>
            </a:r>
            <a:endParaRPr lang="ko-KR" altLang="en-US" sz="700" dirty="0">
              <a:solidFill>
                <a:prstClr val="white"/>
              </a:solidFill>
            </a:endParaRPr>
          </a:p>
        </p:txBody>
      </p:sp>
      <p:sp>
        <p:nvSpPr>
          <p:cNvPr id="24" name="직사각형 23"/>
          <p:cNvSpPr/>
          <p:nvPr/>
        </p:nvSpPr>
        <p:spPr>
          <a:xfrm>
            <a:off x="7401789" y="4977710"/>
            <a:ext cx="4604977" cy="54209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latinLnBrk="1"/>
            <a:r>
              <a:rPr lang="en-US" altLang="ko-KR" sz="1000" dirty="0">
                <a:solidFill>
                  <a:prstClr val="black"/>
                </a:solidFill>
                <a:ea typeface="HY견고딕" pitchFamily="18" charset="-127"/>
              </a:rPr>
              <a:t>Network</a:t>
            </a:r>
            <a:endParaRPr lang="ko-KR" altLang="en-US" sz="1000" dirty="0">
              <a:solidFill>
                <a:prstClr val="black"/>
              </a:solidFill>
              <a:ea typeface="HY견고딕" pitchFamily="18" charset="-127"/>
            </a:endParaRPr>
          </a:p>
        </p:txBody>
      </p:sp>
      <p:sp>
        <p:nvSpPr>
          <p:cNvPr id="25" name="직사각형 24"/>
          <p:cNvSpPr/>
          <p:nvPr/>
        </p:nvSpPr>
        <p:spPr>
          <a:xfrm>
            <a:off x="7401789" y="3394582"/>
            <a:ext cx="4604977" cy="1188016"/>
          </a:xfrm>
          <a:prstGeom prst="rect">
            <a:avLst/>
          </a:prstGeom>
        </p:spPr>
        <p:style>
          <a:lnRef idx="1">
            <a:schemeClr val="accent1"/>
          </a:lnRef>
          <a:fillRef idx="2">
            <a:schemeClr val="accent1"/>
          </a:fillRef>
          <a:effectRef idx="1">
            <a:schemeClr val="accent1"/>
          </a:effectRef>
          <a:fontRef idx="minor">
            <a:schemeClr val="dk1"/>
          </a:fontRef>
        </p:style>
        <p:txBody>
          <a:bodyPr rtlCol="0" anchor="t"/>
          <a:lstStyle/>
          <a:p>
            <a:pPr algn="ctr" latinLnBrk="1"/>
            <a:r>
              <a:rPr lang="en-US" altLang="ko-KR" sz="1000" dirty="0">
                <a:solidFill>
                  <a:prstClr val="black"/>
                </a:solidFill>
                <a:ea typeface="HY견고딕" pitchFamily="18" charset="-127"/>
              </a:rPr>
              <a:t>Common Service Entity</a:t>
            </a:r>
          </a:p>
          <a:p>
            <a:pPr algn="ctr" latinLnBrk="1"/>
            <a:endParaRPr lang="en-US" altLang="ko-KR" sz="1000" dirty="0">
              <a:solidFill>
                <a:prstClr val="black"/>
              </a:solidFill>
              <a:ea typeface="HY견고딕" pitchFamily="18" charset="-127"/>
            </a:endParaRPr>
          </a:p>
          <a:p>
            <a:pPr algn="ctr" latinLnBrk="1"/>
            <a:endParaRPr lang="en-US" altLang="ko-KR" sz="1000" dirty="0">
              <a:solidFill>
                <a:prstClr val="black"/>
              </a:solidFill>
              <a:ea typeface="HY견고딕" pitchFamily="18" charset="-127"/>
            </a:endParaRPr>
          </a:p>
          <a:p>
            <a:pPr algn="ctr" latinLnBrk="1"/>
            <a:endParaRPr lang="en-US" altLang="ko-KR" sz="1000" dirty="0">
              <a:solidFill>
                <a:prstClr val="black"/>
              </a:solidFill>
              <a:ea typeface="HY견고딕" pitchFamily="18" charset="-127"/>
            </a:endParaRPr>
          </a:p>
          <a:p>
            <a:pPr algn="ctr" latinLnBrk="1"/>
            <a:endParaRPr lang="en-US" altLang="ko-KR" sz="1000" dirty="0">
              <a:solidFill>
                <a:prstClr val="black"/>
              </a:solidFill>
              <a:ea typeface="HY견고딕" pitchFamily="18" charset="-127"/>
            </a:endParaRPr>
          </a:p>
          <a:p>
            <a:pPr algn="ctr" latinLnBrk="1"/>
            <a:endParaRPr lang="ko-KR" altLang="en-US" sz="1000" dirty="0">
              <a:solidFill>
                <a:prstClr val="black"/>
              </a:solidFill>
              <a:ea typeface="HY견고딕" pitchFamily="18" charset="-127"/>
            </a:endParaRPr>
          </a:p>
        </p:txBody>
      </p:sp>
      <p:sp>
        <p:nvSpPr>
          <p:cNvPr id="26" name="직사각형 25"/>
          <p:cNvSpPr/>
          <p:nvPr/>
        </p:nvSpPr>
        <p:spPr>
          <a:xfrm>
            <a:off x="7425876" y="2554651"/>
            <a:ext cx="1124470" cy="59935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latinLnBrk="1"/>
            <a:r>
              <a:rPr lang="en-US" altLang="ko-KR" sz="1000" dirty="0">
                <a:solidFill>
                  <a:prstClr val="black"/>
                </a:solidFill>
                <a:ea typeface="HY견고딕" pitchFamily="18" charset="-127"/>
              </a:rPr>
              <a:t>Smart Cities</a:t>
            </a:r>
            <a:endParaRPr lang="ko-KR" altLang="en-US" sz="1000" dirty="0">
              <a:solidFill>
                <a:prstClr val="black"/>
              </a:solidFill>
              <a:ea typeface="HY견고딕" pitchFamily="18" charset="-127"/>
            </a:endParaRPr>
          </a:p>
        </p:txBody>
      </p:sp>
      <p:sp>
        <p:nvSpPr>
          <p:cNvPr id="27" name="직사각형 26"/>
          <p:cNvSpPr/>
          <p:nvPr/>
        </p:nvSpPr>
        <p:spPr>
          <a:xfrm>
            <a:off x="8777648" y="2554650"/>
            <a:ext cx="1149278" cy="599359"/>
          </a:xfrm>
          <a:prstGeom prst="rect">
            <a:avLst/>
          </a:prstGeom>
          <a:ln w="3175">
            <a:prstDash val="solid"/>
          </a:ln>
        </p:spPr>
        <p:style>
          <a:lnRef idx="1">
            <a:schemeClr val="accent1"/>
          </a:lnRef>
          <a:fillRef idx="2">
            <a:schemeClr val="accent1"/>
          </a:fillRef>
          <a:effectRef idx="1">
            <a:schemeClr val="accent1"/>
          </a:effectRef>
          <a:fontRef idx="minor">
            <a:schemeClr val="dk1"/>
          </a:fontRef>
        </p:style>
        <p:txBody>
          <a:bodyPr rtlCol="0" anchor="ctr"/>
          <a:lstStyle/>
          <a:p>
            <a:pPr algn="ctr" latinLnBrk="1"/>
            <a:r>
              <a:rPr lang="en-US" altLang="ko-KR" sz="1000" dirty="0">
                <a:solidFill>
                  <a:prstClr val="black"/>
                </a:solidFill>
                <a:ea typeface="HY견고딕" pitchFamily="18" charset="-127"/>
              </a:rPr>
              <a:t>Industry</a:t>
            </a:r>
            <a:endParaRPr lang="ko-KR" altLang="en-US" sz="1000" dirty="0">
              <a:solidFill>
                <a:prstClr val="black"/>
              </a:solidFill>
              <a:ea typeface="HY견고딕" pitchFamily="18" charset="-127"/>
            </a:endParaRPr>
          </a:p>
        </p:txBody>
      </p:sp>
      <p:sp>
        <p:nvSpPr>
          <p:cNvPr id="28" name="직사각형 27"/>
          <p:cNvSpPr/>
          <p:nvPr/>
        </p:nvSpPr>
        <p:spPr>
          <a:xfrm>
            <a:off x="10093250" y="2554650"/>
            <a:ext cx="797351" cy="599359"/>
          </a:xfrm>
          <a:prstGeom prst="rect">
            <a:avLst/>
          </a:prstGeom>
          <a:ln w="3175">
            <a:prstDash val="solid"/>
          </a:ln>
        </p:spPr>
        <p:style>
          <a:lnRef idx="1">
            <a:schemeClr val="accent1"/>
          </a:lnRef>
          <a:fillRef idx="2">
            <a:schemeClr val="accent1"/>
          </a:fillRef>
          <a:effectRef idx="1">
            <a:schemeClr val="accent1"/>
          </a:effectRef>
          <a:fontRef idx="minor">
            <a:schemeClr val="dk1"/>
          </a:fontRef>
        </p:style>
        <p:txBody>
          <a:bodyPr rtlCol="0" anchor="ctr"/>
          <a:lstStyle/>
          <a:p>
            <a:pPr algn="ctr" latinLnBrk="1"/>
            <a:r>
              <a:rPr lang="en-US" altLang="ko-KR" sz="800" dirty="0">
                <a:solidFill>
                  <a:prstClr val="black"/>
                </a:solidFill>
              </a:rPr>
              <a:t>Home</a:t>
            </a:r>
            <a:endParaRPr lang="ko-KR" altLang="en-US" sz="800" dirty="0">
              <a:solidFill>
                <a:prstClr val="black"/>
              </a:solidFill>
            </a:endParaRPr>
          </a:p>
        </p:txBody>
      </p:sp>
      <p:sp>
        <p:nvSpPr>
          <p:cNvPr id="29" name="모서리가 둥근 직사각형 28"/>
          <p:cNvSpPr/>
          <p:nvPr/>
        </p:nvSpPr>
        <p:spPr>
          <a:xfrm>
            <a:off x="7517811" y="3690305"/>
            <a:ext cx="892437" cy="174488"/>
          </a:xfrm>
          <a:prstGeom prst="round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r>
              <a:rPr lang="en-US" altLang="ko-KR" sz="700" dirty="0">
                <a:solidFill>
                  <a:prstClr val="white"/>
                </a:solidFill>
              </a:rPr>
              <a:t>Identification</a:t>
            </a:r>
            <a:endParaRPr lang="ko-KR" altLang="en-US" sz="700" dirty="0">
              <a:solidFill>
                <a:prstClr val="white"/>
              </a:solidFill>
            </a:endParaRPr>
          </a:p>
        </p:txBody>
      </p:sp>
      <p:sp>
        <p:nvSpPr>
          <p:cNvPr id="30" name="모서리가 둥근 직사각형 29"/>
          <p:cNvSpPr/>
          <p:nvPr/>
        </p:nvSpPr>
        <p:spPr>
          <a:xfrm>
            <a:off x="7517811" y="3961460"/>
            <a:ext cx="892437" cy="174488"/>
          </a:xfrm>
          <a:prstGeom prst="round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r>
              <a:rPr lang="en-US" altLang="ko-KR" sz="700" dirty="0">
                <a:solidFill>
                  <a:prstClr val="white"/>
                </a:solidFill>
              </a:rPr>
              <a:t>Discovery</a:t>
            </a:r>
            <a:endParaRPr lang="ko-KR" altLang="en-US" sz="700" dirty="0">
              <a:solidFill>
                <a:prstClr val="white"/>
              </a:solidFill>
            </a:endParaRPr>
          </a:p>
        </p:txBody>
      </p:sp>
      <p:sp>
        <p:nvSpPr>
          <p:cNvPr id="31" name="모서리가 둥근 직사각형 30"/>
          <p:cNvSpPr/>
          <p:nvPr/>
        </p:nvSpPr>
        <p:spPr>
          <a:xfrm>
            <a:off x="7517811" y="4246587"/>
            <a:ext cx="892437" cy="245607"/>
          </a:xfrm>
          <a:prstGeom prst="round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r>
              <a:rPr lang="en-US" altLang="ko-KR" sz="700" dirty="0">
                <a:solidFill>
                  <a:prstClr val="white"/>
                </a:solidFill>
              </a:rPr>
              <a:t>Device Management</a:t>
            </a:r>
            <a:endParaRPr lang="ko-KR" altLang="en-US" sz="700" dirty="0">
              <a:solidFill>
                <a:prstClr val="white"/>
              </a:solidFill>
            </a:endParaRPr>
          </a:p>
        </p:txBody>
      </p:sp>
      <p:sp>
        <p:nvSpPr>
          <p:cNvPr id="32" name="직사각형 31"/>
          <p:cNvSpPr/>
          <p:nvPr/>
        </p:nvSpPr>
        <p:spPr>
          <a:xfrm>
            <a:off x="11209415" y="2554650"/>
            <a:ext cx="797351" cy="599359"/>
          </a:xfrm>
          <a:prstGeom prst="rect">
            <a:avLst/>
          </a:prstGeom>
          <a:ln w="3175">
            <a:prstDash val="solid"/>
          </a:ln>
        </p:spPr>
        <p:style>
          <a:lnRef idx="1">
            <a:schemeClr val="accent1"/>
          </a:lnRef>
          <a:fillRef idx="2">
            <a:schemeClr val="accent1"/>
          </a:fillRef>
          <a:effectRef idx="1">
            <a:schemeClr val="accent1"/>
          </a:effectRef>
          <a:fontRef idx="minor">
            <a:schemeClr val="dk1"/>
          </a:fontRef>
        </p:style>
        <p:txBody>
          <a:bodyPr rtlCol="0" anchor="ctr"/>
          <a:lstStyle/>
          <a:p>
            <a:pPr algn="ctr" latinLnBrk="1"/>
            <a:r>
              <a:rPr lang="en-US" altLang="ko-KR" sz="1000" dirty="0">
                <a:solidFill>
                  <a:prstClr val="black"/>
                </a:solidFill>
              </a:rPr>
              <a:t>…</a:t>
            </a:r>
            <a:endParaRPr lang="ko-KR" altLang="en-US" sz="1000" dirty="0">
              <a:solidFill>
                <a:prstClr val="black"/>
              </a:solidFill>
            </a:endParaRPr>
          </a:p>
        </p:txBody>
      </p:sp>
      <p:sp>
        <p:nvSpPr>
          <p:cNvPr id="33" name="모서리가 둥근 직사각형 32"/>
          <p:cNvSpPr/>
          <p:nvPr/>
        </p:nvSpPr>
        <p:spPr>
          <a:xfrm>
            <a:off x="8550348" y="3961460"/>
            <a:ext cx="1071516" cy="174488"/>
          </a:xfrm>
          <a:prstGeom prst="round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r>
              <a:rPr lang="en-US" altLang="ko-KR" sz="700" dirty="0">
                <a:solidFill>
                  <a:prstClr val="white"/>
                </a:solidFill>
              </a:rPr>
              <a:t>Messaging</a:t>
            </a:r>
            <a:endParaRPr lang="ko-KR" altLang="en-US" sz="700" dirty="0">
              <a:solidFill>
                <a:prstClr val="white"/>
              </a:solidFill>
            </a:endParaRPr>
          </a:p>
        </p:txBody>
      </p:sp>
      <p:sp>
        <p:nvSpPr>
          <p:cNvPr id="34" name="모서리가 둥근 직사각형 33"/>
          <p:cNvSpPr/>
          <p:nvPr/>
        </p:nvSpPr>
        <p:spPr>
          <a:xfrm>
            <a:off x="8550348" y="4246587"/>
            <a:ext cx="1071516" cy="245607"/>
          </a:xfrm>
          <a:prstGeom prst="round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r>
              <a:rPr lang="en-US" altLang="ko-KR" sz="700" dirty="0">
                <a:solidFill>
                  <a:prstClr val="white"/>
                </a:solidFill>
              </a:rPr>
              <a:t>Group</a:t>
            </a:r>
          </a:p>
          <a:p>
            <a:pPr algn="ctr" latinLnBrk="1"/>
            <a:r>
              <a:rPr lang="en-US" altLang="ko-KR" sz="700" dirty="0">
                <a:solidFill>
                  <a:prstClr val="white"/>
                </a:solidFill>
              </a:rPr>
              <a:t>Management</a:t>
            </a:r>
            <a:endParaRPr lang="ko-KR" altLang="en-US" sz="700" dirty="0">
              <a:solidFill>
                <a:prstClr val="white"/>
              </a:solidFill>
            </a:endParaRPr>
          </a:p>
        </p:txBody>
      </p:sp>
      <p:sp>
        <p:nvSpPr>
          <p:cNvPr id="35" name="모서리가 둥근 직사각형 34"/>
          <p:cNvSpPr/>
          <p:nvPr/>
        </p:nvSpPr>
        <p:spPr>
          <a:xfrm>
            <a:off x="8566105" y="3690305"/>
            <a:ext cx="1055762" cy="174488"/>
          </a:xfrm>
          <a:prstGeom prst="round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r>
              <a:rPr lang="en-US" altLang="ko-KR" sz="700" dirty="0">
                <a:solidFill>
                  <a:prstClr val="white"/>
                </a:solidFill>
              </a:rPr>
              <a:t>CRUDN</a:t>
            </a:r>
            <a:endParaRPr lang="ko-KR" altLang="en-US" sz="700" dirty="0">
              <a:solidFill>
                <a:prstClr val="white"/>
              </a:solidFill>
            </a:endParaRPr>
          </a:p>
        </p:txBody>
      </p:sp>
      <p:sp>
        <p:nvSpPr>
          <p:cNvPr id="36" name="모서리가 둥근 직사각형 35"/>
          <p:cNvSpPr/>
          <p:nvPr/>
        </p:nvSpPr>
        <p:spPr>
          <a:xfrm>
            <a:off x="9774435" y="3690305"/>
            <a:ext cx="984367" cy="174488"/>
          </a:xfrm>
          <a:prstGeom prst="round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r>
              <a:rPr lang="en-US" altLang="ko-KR" sz="700" dirty="0">
                <a:solidFill>
                  <a:prstClr val="white"/>
                </a:solidFill>
              </a:rPr>
              <a:t>Security</a:t>
            </a:r>
            <a:endParaRPr lang="ko-KR" altLang="en-US" sz="700" dirty="0">
              <a:solidFill>
                <a:prstClr val="white"/>
              </a:solidFill>
            </a:endParaRPr>
          </a:p>
        </p:txBody>
      </p:sp>
      <p:sp>
        <p:nvSpPr>
          <p:cNvPr id="37" name="모서리가 둥근 직사각형 36"/>
          <p:cNvSpPr/>
          <p:nvPr/>
        </p:nvSpPr>
        <p:spPr>
          <a:xfrm>
            <a:off x="10925413" y="3987694"/>
            <a:ext cx="984367" cy="17448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r>
              <a:rPr lang="en-US" altLang="ko-KR" sz="700" b="1" dirty="0">
                <a:solidFill>
                  <a:prstClr val="black"/>
                </a:solidFill>
              </a:rPr>
              <a:t>Location</a:t>
            </a:r>
            <a:endParaRPr lang="ko-KR" altLang="en-US" sz="700" b="1" dirty="0">
              <a:solidFill>
                <a:prstClr val="black"/>
              </a:solidFill>
            </a:endParaRPr>
          </a:p>
        </p:txBody>
      </p:sp>
      <p:sp>
        <p:nvSpPr>
          <p:cNvPr id="38" name="직사각형 37"/>
          <p:cNvSpPr/>
          <p:nvPr/>
        </p:nvSpPr>
        <p:spPr>
          <a:xfrm>
            <a:off x="262291" y="5705125"/>
            <a:ext cx="4604977" cy="54209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latinLnBrk="1"/>
            <a:r>
              <a:rPr lang="en-US" altLang="ko-KR" sz="1000" dirty="0">
                <a:solidFill>
                  <a:prstClr val="black"/>
                </a:solidFill>
                <a:ea typeface="HY견고딕" pitchFamily="18" charset="-127"/>
              </a:rPr>
              <a:t>Connectivity</a:t>
            </a:r>
            <a:endParaRPr lang="ko-KR" altLang="en-US" sz="1000" dirty="0">
              <a:solidFill>
                <a:prstClr val="black"/>
              </a:solidFill>
              <a:ea typeface="HY견고딕" pitchFamily="18" charset="-127"/>
            </a:endParaRPr>
          </a:p>
        </p:txBody>
      </p:sp>
      <p:sp>
        <p:nvSpPr>
          <p:cNvPr id="39" name="직사각형 38"/>
          <p:cNvSpPr/>
          <p:nvPr/>
        </p:nvSpPr>
        <p:spPr>
          <a:xfrm>
            <a:off x="7401789" y="5705125"/>
            <a:ext cx="4604977" cy="54209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latinLnBrk="1"/>
            <a:r>
              <a:rPr lang="en-US" altLang="ko-KR" sz="1000" dirty="0">
                <a:solidFill>
                  <a:prstClr val="black"/>
                </a:solidFill>
                <a:ea typeface="HY견고딕" pitchFamily="18" charset="-127"/>
              </a:rPr>
              <a:t>Connectivity</a:t>
            </a:r>
            <a:endParaRPr lang="ko-KR" altLang="en-US" sz="1000" dirty="0">
              <a:solidFill>
                <a:prstClr val="black"/>
              </a:solidFill>
              <a:ea typeface="HY견고딕" pitchFamily="18" charset="-127"/>
            </a:endParaRPr>
          </a:p>
        </p:txBody>
      </p:sp>
      <p:sp>
        <p:nvSpPr>
          <p:cNvPr id="40" name="모서리가 둥근 직사각형 39"/>
          <p:cNvSpPr/>
          <p:nvPr/>
        </p:nvSpPr>
        <p:spPr>
          <a:xfrm>
            <a:off x="907706" y="4755875"/>
            <a:ext cx="1259252" cy="327336"/>
          </a:xfrm>
          <a:prstGeom prst="round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r>
              <a:rPr lang="en-US" altLang="ko-KR" sz="1050" b="1" dirty="0">
                <a:solidFill>
                  <a:prstClr val="white"/>
                </a:solidFill>
              </a:rPr>
              <a:t>CoAP</a:t>
            </a:r>
            <a:endParaRPr lang="ko-KR" altLang="en-US" sz="1050" b="1" dirty="0">
              <a:solidFill>
                <a:prstClr val="white"/>
              </a:solidFill>
            </a:endParaRPr>
          </a:p>
        </p:txBody>
      </p:sp>
      <p:sp>
        <p:nvSpPr>
          <p:cNvPr id="41" name="모서리가 둥근 직사각형 40"/>
          <p:cNvSpPr/>
          <p:nvPr/>
        </p:nvSpPr>
        <p:spPr>
          <a:xfrm>
            <a:off x="2624567" y="4755875"/>
            <a:ext cx="1259252" cy="327336"/>
          </a:xfrm>
          <a:prstGeom prst="round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r>
              <a:rPr lang="en-US" altLang="ko-KR" sz="1050" b="1" dirty="0">
                <a:solidFill>
                  <a:prstClr val="white"/>
                </a:solidFill>
              </a:rPr>
              <a:t>HTTP</a:t>
            </a:r>
            <a:endParaRPr lang="ko-KR" altLang="en-US" sz="1050" b="1" dirty="0">
              <a:solidFill>
                <a:prstClr val="white"/>
              </a:solidFill>
            </a:endParaRPr>
          </a:p>
        </p:txBody>
      </p:sp>
      <p:sp>
        <p:nvSpPr>
          <p:cNvPr id="42" name="모서리가 둥근 직사각형 41"/>
          <p:cNvSpPr/>
          <p:nvPr/>
        </p:nvSpPr>
        <p:spPr>
          <a:xfrm>
            <a:off x="7609911" y="4755874"/>
            <a:ext cx="1259252" cy="327336"/>
          </a:xfrm>
          <a:prstGeom prst="round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r>
              <a:rPr lang="en-US" altLang="ko-KR" sz="1050" b="1" dirty="0">
                <a:solidFill>
                  <a:prstClr val="white"/>
                </a:solidFill>
              </a:rPr>
              <a:t>CoAP</a:t>
            </a:r>
            <a:endParaRPr lang="ko-KR" altLang="en-US" sz="1050" b="1" dirty="0">
              <a:solidFill>
                <a:prstClr val="white"/>
              </a:solidFill>
            </a:endParaRPr>
          </a:p>
        </p:txBody>
      </p:sp>
      <p:sp>
        <p:nvSpPr>
          <p:cNvPr id="43" name="모서리가 둥근 직사각형 42"/>
          <p:cNvSpPr/>
          <p:nvPr/>
        </p:nvSpPr>
        <p:spPr>
          <a:xfrm>
            <a:off x="9094851" y="4755875"/>
            <a:ext cx="1259252" cy="327336"/>
          </a:xfrm>
          <a:prstGeom prst="round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r>
              <a:rPr lang="en-US" altLang="ko-KR" sz="1050" b="1" dirty="0">
                <a:solidFill>
                  <a:prstClr val="white"/>
                </a:solidFill>
              </a:rPr>
              <a:t>HTTP</a:t>
            </a:r>
            <a:endParaRPr lang="ko-KR" altLang="en-US" sz="1050" b="1" dirty="0">
              <a:solidFill>
                <a:prstClr val="white"/>
              </a:solidFill>
            </a:endParaRPr>
          </a:p>
        </p:txBody>
      </p:sp>
      <p:sp>
        <p:nvSpPr>
          <p:cNvPr id="44" name="모서리가 둥근 직사각형 43"/>
          <p:cNvSpPr/>
          <p:nvPr/>
        </p:nvSpPr>
        <p:spPr>
          <a:xfrm>
            <a:off x="10579788" y="4755875"/>
            <a:ext cx="1259252" cy="32733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r>
              <a:rPr lang="en-US" altLang="ko-KR" sz="1050" b="1" dirty="0">
                <a:solidFill>
                  <a:prstClr val="black"/>
                </a:solidFill>
              </a:rPr>
              <a:t>MQTT</a:t>
            </a:r>
            <a:endParaRPr lang="ko-KR" altLang="en-US" sz="1050" b="1" dirty="0">
              <a:solidFill>
                <a:prstClr val="black"/>
              </a:solidFill>
            </a:endParaRPr>
          </a:p>
        </p:txBody>
      </p:sp>
      <p:sp>
        <p:nvSpPr>
          <p:cNvPr id="45" name="모서리가 둥근 직사각형 44"/>
          <p:cNvSpPr/>
          <p:nvPr/>
        </p:nvSpPr>
        <p:spPr>
          <a:xfrm>
            <a:off x="9774435" y="3978602"/>
            <a:ext cx="984367" cy="17448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r>
              <a:rPr lang="en-US" altLang="ko-KR" sz="700" b="1" dirty="0">
                <a:solidFill>
                  <a:prstClr val="black"/>
                </a:solidFill>
              </a:rPr>
              <a:t>Registration</a:t>
            </a:r>
            <a:endParaRPr lang="ko-KR" altLang="en-US" sz="700" b="1" dirty="0">
              <a:solidFill>
                <a:prstClr val="black"/>
              </a:solidFill>
            </a:endParaRPr>
          </a:p>
        </p:txBody>
      </p:sp>
      <p:sp>
        <p:nvSpPr>
          <p:cNvPr id="46" name="모서리가 둥근 직사각형 45"/>
          <p:cNvSpPr/>
          <p:nvPr/>
        </p:nvSpPr>
        <p:spPr>
          <a:xfrm>
            <a:off x="9774435" y="4252559"/>
            <a:ext cx="984367" cy="23962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r>
              <a:rPr lang="en-US" altLang="ko-KR" sz="700" b="1" dirty="0">
                <a:solidFill>
                  <a:prstClr val="black"/>
                </a:solidFill>
              </a:rPr>
              <a:t>Network Exposure</a:t>
            </a:r>
            <a:endParaRPr lang="ko-KR" altLang="en-US" sz="700" b="1" dirty="0">
              <a:solidFill>
                <a:prstClr val="black"/>
              </a:solidFill>
            </a:endParaRPr>
          </a:p>
        </p:txBody>
      </p:sp>
      <p:sp>
        <p:nvSpPr>
          <p:cNvPr id="47" name="모서리가 둥근 직사각형 46"/>
          <p:cNvSpPr/>
          <p:nvPr/>
        </p:nvSpPr>
        <p:spPr>
          <a:xfrm>
            <a:off x="10925413" y="3672126"/>
            <a:ext cx="984367" cy="261019"/>
          </a:xfrm>
          <a:prstGeom prst="round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r>
              <a:rPr lang="en-US" altLang="ko-KR" sz="700" dirty="0">
                <a:solidFill>
                  <a:prstClr val="white"/>
                </a:solidFill>
              </a:rPr>
              <a:t>Resource Model</a:t>
            </a:r>
            <a:endParaRPr lang="ko-KR" altLang="en-US" sz="700" dirty="0">
              <a:solidFill>
                <a:prstClr val="white"/>
              </a:solidFill>
            </a:endParaRPr>
          </a:p>
        </p:txBody>
      </p:sp>
      <p:sp>
        <p:nvSpPr>
          <p:cNvPr id="48" name="왼쪽/오른쪽 화살표 47"/>
          <p:cNvSpPr/>
          <p:nvPr/>
        </p:nvSpPr>
        <p:spPr>
          <a:xfrm>
            <a:off x="5200331" y="3763088"/>
            <a:ext cx="1883042" cy="714639"/>
          </a:xfrm>
          <a:prstGeom prst="leftRightArrow">
            <a:avLst/>
          </a:prstGeom>
          <a:solidFill>
            <a:srgbClr val="494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endParaRPr lang="ko-KR" altLang="en-US" sz="1600">
              <a:solidFill>
                <a:prstClr val="white"/>
              </a:solidFill>
            </a:endParaRPr>
          </a:p>
        </p:txBody>
      </p:sp>
      <p:sp>
        <p:nvSpPr>
          <p:cNvPr id="49" name="TextBox 48"/>
          <p:cNvSpPr txBox="1"/>
          <p:nvPr/>
        </p:nvSpPr>
        <p:spPr>
          <a:xfrm>
            <a:off x="5210274" y="3361042"/>
            <a:ext cx="1863155" cy="276999"/>
          </a:xfrm>
          <a:prstGeom prst="rect">
            <a:avLst/>
          </a:prstGeom>
          <a:noFill/>
        </p:spPr>
        <p:txBody>
          <a:bodyPr wrap="square" rtlCol="0">
            <a:spAutoFit/>
          </a:bodyPr>
          <a:lstStyle>
            <a:defPPr>
              <a:defRPr lang="en-US"/>
            </a:defPPr>
            <a:lvl1pPr algn="ctr">
              <a:defRPr sz="2000" b="1">
                <a:solidFill>
                  <a:srgbClr val="660033"/>
                </a:solidFill>
                <a:latin typeface="맑은 고딕"/>
                <a:ea typeface="맑은 고딕"/>
              </a:defRPr>
            </a:lvl1pPr>
          </a:lstStyle>
          <a:p>
            <a:pPr latinLnBrk="1"/>
            <a:r>
              <a:rPr lang="en-US" altLang="ko-KR" sz="1200" dirty="0">
                <a:latin typeface="+mn-lt"/>
              </a:rPr>
              <a:t>② Core Framework </a:t>
            </a:r>
            <a:endParaRPr lang="ko-KR" altLang="en-US" sz="1200" dirty="0">
              <a:latin typeface="+mn-lt"/>
            </a:endParaRPr>
          </a:p>
        </p:txBody>
      </p:sp>
      <p:sp>
        <p:nvSpPr>
          <p:cNvPr id="50" name="TextBox 49"/>
          <p:cNvSpPr txBox="1"/>
          <p:nvPr/>
        </p:nvSpPr>
        <p:spPr>
          <a:xfrm>
            <a:off x="5073586" y="2160934"/>
            <a:ext cx="2121884" cy="276999"/>
          </a:xfrm>
          <a:prstGeom prst="rect">
            <a:avLst/>
          </a:prstGeom>
          <a:noFill/>
        </p:spPr>
        <p:txBody>
          <a:bodyPr wrap="square" rtlCol="0">
            <a:spAutoFit/>
          </a:bodyPr>
          <a:lstStyle>
            <a:defPPr>
              <a:defRPr lang="en-US"/>
            </a:defPPr>
            <a:lvl1pPr algn="ctr">
              <a:defRPr sz="2000" b="1">
                <a:solidFill>
                  <a:srgbClr val="660033"/>
                </a:solidFill>
                <a:latin typeface="맑은 고딕"/>
                <a:ea typeface="맑은 고딕"/>
              </a:defRPr>
            </a:lvl1pPr>
          </a:lstStyle>
          <a:p>
            <a:pPr latinLnBrk="1"/>
            <a:r>
              <a:rPr lang="en-US" altLang="ko-KR" sz="1200" dirty="0">
                <a:latin typeface="+mn-lt"/>
                <a:sym typeface="Wingdings"/>
              </a:rPr>
              <a:t> </a:t>
            </a:r>
            <a:r>
              <a:rPr lang="en-US" altLang="ko-KR" sz="1200" dirty="0">
                <a:latin typeface="+mn-lt"/>
              </a:rPr>
              <a:t>Application profile</a:t>
            </a:r>
            <a:endParaRPr lang="ko-KR" altLang="en-US" sz="1200" dirty="0">
              <a:latin typeface="+mn-lt"/>
            </a:endParaRPr>
          </a:p>
        </p:txBody>
      </p:sp>
      <p:sp>
        <p:nvSpPr>
          <p:cNvPr id="51" name="오른쪽 화살표 50"/>
          <p:cNvSpPr/>
          <p:nvPr/>
        </p:nvSpPr>
        <p:spPr>
          <a:xfrm>
            <a:off x="5289578" y="2562980"/>
            <a:ext cx="1802722" cy="591024"/>
          </a:xfrm>
          <a:prstGeom prst="rightArrow">
            <a:avLst/>
          </a:prstGeom>
          <a:solidFill>
            <a:srgbClr val="494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endParaRPr lang="ko-KR" altLang="en-US" sz="1600">
              <a:solidFill>
                <a:prstClr val="white"/>
              </a:solidFill>
            </a:endParaRPr>
          </a:p>
        </p:txBody>
      </p:sp>
      <p:sp>
        <p:nvSpPr>
          <p:cNvPr id="52" name="왼쪽/오른쪽 화살표 51"/>
          <p:cNvSpPr/>
          <p:nvPr/>
        </p:nvSpPr>
        <p:spPr>
          <a:xfrm>
            <a:off x="5108971" y="5315312"/>
            <a:ext cx="1883042" cy="714639"/>
          </a:xfrm>
          <a:prstGeom prst="leftRightArrow">
            <a:avLst/>
          </a:prstGeom>
          <a:solidFill>
            <a:srgbClr val="494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1"/>
            <a:endParaRPr lang="ko-KR" altLang="en-US" sz="1600">
              <a:solidFill>
                <a:prstClr val="white"/>
              </a:solidFill>
            </a:endParaRPr>
          </a:p>
        </p:txBody>
      </p:sp>
      <p:sp>
        <p:nvSpPr>
          <p:cNvPr id="53" name="TextBox 52"/>
          <p:cNvSpPr txBox="1"/>
          <p:nvPr/>
        </p:nvSpPr>
        <p:spPr>
          <a:xfrm>
            <a:off x="4793599" y="4963868"/>
            <a:ext cx="2681859" cy="276999"/>
          </a:xfrm>
          <a:prstGeom prst="rect">
            <a:avLst/>
          </a:prstGeom>
          <a:noFill/>
        </p:spPr>
        <p:txBody>
          <a:bodyPr wrap="square" rtlCol="0">
            <a:spAutoFit/>
          </a:bodyPr>
          <a:lstStyle>
            <a:defPPr>
              <a:defRPr lang="en-US"/>
            </a:defPPr>
            <a:lvl1pPr algn="ctr">
              <a:defRPr sz="2000" b="1">
                <a:solidFill>
                  <a:srgbClr val="660033"/>
                </a:solidFill>
                <a:latin typeface="맑은 고딕"/>
                <a:ea typeface="맑은 고딕"/>
              </a:defRPr>
            </a:lvl1pPr>
          </a:lstStyle>
          <a:p>
            <a:pPr latinLnBrk="1"/>
            <a:r>
              <a:rPr lang="en-US" altLang="ko-KR" sz="1200" dirty="0">
                <a:latin typeface="+mn-lt"/>
              </a:rPr>
              <a:t>① Connectivity &amp; messaging</a:t>
            </a:r>
            <a:endParaRPr lang="ko-KR" altLang="en-US" sz="1200" dirty="0">
              <a:latin typeface="+mn-lt"/>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25034" y="1673842"/>
            <a:ext cx="2535065" cy="547296"/>
          </a:xfrm>
          <a:prstGeom prst="rect">
            <a:avLst/>
          </a:prstGeom>
        </p:spPr>
      </p:pic>
    </p:spTree>
    <p:extLst>
      <p:ext uri="{BB962C8B-B14F-4D97-AF65-F5344CB8AC3E}">
        <p14:creationId xmlns:p14="http://schemas.microsoft.com/office/powerpoint/2010/main" xmlns="" val="6613817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OCF Bridge: Definition</a:t>
            </a:r>
            <a:endParaRPr lang="ko-KR" altLang="en-US" dirty="0"/>
          </a:p>
        </p:txBody>
      </p:sp>
      <p:sp>
        <p:nvSpPr>
          <p:cNvPr id="36" name="내용 개체 틀 2"/>
          <p:cNvSpPr>
            <a:spLocks noGrp="1"/>
          </p:cNvSpPr>
          <p:nvPr>
            <p:ph idx="1"/>
          </p:nvPr>
        </p:nvSpPr>
        <p:spPr>
          <a:xfrm>
            <a:off x="609601" y="1143002"/>
            <a:ext cx="10181147" cy="2272596"/>
          </a:xfrm>
        </p:spPr>
        <p:txBody>
          <a:bodyPr>
            <a:noAutofit/>
          </a:bodyPr>
          <a:lstStyle/>
          <a:p>
            <a:pPr latinLnBrk="0"/>
            <a:r>
              <a:rPr lang="en-GB" sz="1500" dirty="0">
                <a:solidFill>
                  <a:schemeClr val="tx1">
                    <a:lumMod val="50000"/>
                  </a:schemeClr>
                </a:solidFill>
              </a:rPr>
              <a:t>An OCF Bridge is a device that represents one or more non-OCF devices (bridged devices) as “virtual OCF devices” on the OCF network </a:t>
            </a:r>
            <a:r>
              <a:rPr lang="en-GB" sz="1500" u="sng" dirty="0">
                <a:solidFill>
                  <a:schemeClr val="tx1">
                    <a:lumMod val="50000"/>
                  </a:schemeClr>
                </a:solidFill>
              </a:rPr>
              <a:t>and represents one or more OCF-devices as “virtual bridged devices“ on non-OCF network</a:t>
            </a:r>
          </a:p>
          <a:p>
            <a:pPr latinLnBrk="0"/>
            <a:r>
              <a:rPr lang="en-GB" sz="1500" dirty="0">
                <a:solidFill>
                  <a:schemeClr val="tx1">
                    <a:lumMod val="50000"/>
                  </a:schemeClr>
                </a:solidFill>
              </a:rPr>
              <a:t>The bridged devices themselves are out of the scope of OCF</a:t>
            </a:r>
          </a:p>
          <a:p>
            <a:pPr latinLnBrk="0"/>
            <a:r>
              <a:rPr lang="en-GB" sz="1500" dirty="0">
                <a:solidFill>
                  <a:schemeClr val="tx1">
                    <a:lumMod val="50000"/>
                  </a:schemeClr>
                </a:solidFill>
              </a:rPr>
              <a:t>The only difference between a ‘regular’ OCF device and a virtual OCF device is that the latter is encapsulated in an OCF Bridge device</a:t>
            </a:r>
            <a:endParaRPr lang="en-US" sz="1500" dirty="0">
              <a:solidFill>
                <a:schemeClr val="tx1">
                  <a:lumMod val="50000"/>
                </a:schemeClr>
              </a:solidFill>
            </a:endParaRPr>
          </a:p>
          <a:p>
            <a:pPr latinLnBrk="0"/>
            <a:r>
              <a:rPr lang="en-GB" sz="1500" dirty="0">
                <a:solidFill>
                  <a:schemeClr val="tx1">
                    <a:lumMod val="50000"/>
                  </a:schemeClr>
                </a:solidFill>
              </a:rPr>
              <a:t>An OCF Bridge device is indicated on the network with an “rt” of “</a:t>
            </a:r>
            <a:r>
              <a:rPr lang="en-GB" sz="1500" dirty="0" err="1">
                <a:solidFill>
                  <a:schemeClr val="tx1">
                    <a:lumMod val="50000"/>
                  </a:schemeClr>
                </a:solidFill>
              </a:rPr>
              <a:t>oic.d.bridge</a:t>
            </a:r>
            <a:r>
              <a:rPr lang="en-GB" sz="1500" dirty="0">
                <a:solidFill>
                  <a:schemeClr val="tx1">
                    <a:lumMod val="50000"/>
                  </a:schemeClr>
                </a:solidFill>
              </a:rPr>
              <a:t>”</a:t>
            </a:r>
          </a:p>
        </p:txBody>
      </p:sp>
      <p:graphicFrame>
        <p:nvGraphicFramePr>
          <p:cNvPr id="35" name="Object 34"/>
          <p:cNvGraphicFramePr>
            <a:graphicFrameLocks noChangeAspect="1"/>
          </p:cNvGraphicFramePr>
          <p:nvPr>
            <p:extLst>
              <p:ext uri="{D42A27DB-BD31-4B8C-83A1-F6EECF244321}">
                <p14:modId xmlns:p14="http://schemas.microsoft.com/office/powerpoint/2010/main" xmlns="" val="1664105804"/>
              </p:ext>
            </p:extLst>
          </p:nvPr>
        </p:nvGraphicFramePr>
        <p:xfrm>
          <a:off x="2590800" y="3664839"/>
          <a:ext cx="6027420" cy="2443810"/>
        </p:xfrm>
        <a:graphic>
          <a:graphicData uri="http://schemas.openxmlformats.org/presentationml/2006/ole">
            <p:oleObj spid="_x0000_s1063" name="Visio" r:id="rId4" imgW="6546788" imgH="2660431" progId="">
              <p:embed/>
            </p:oleObj>
          </a:graphicData>
        </a:graphic>
      </p:graphicFrame>
      <p:sp>
        <p:nvSpPr>
          <p:cNvPr id="9" name="Rounded Rectangle 8"/>
          <p:cNvSpPr/>
          <p:nvPr/>
        </p:nvSpPr>
        <p:spPr>
          <a:xfrm>
            <a:off x="7741761" y="4099180"/>
            <a:ext cx="990600" cy="1859280"/>
          </a:xfrm>
          <a:prstGeom prst="roundRect">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9" name="Rounded Rectangle 38"/>
          <p:cNvSpPr/>
          <p:nvPr/>
        </p:nvSpPr>
        <p:spPr>
          <a:xfrm>
            <a:off x="4564222" y="4061080"/>
            <a:ext cx="815498" cy="1973580"/>
          </a:xfrm>
          <a:prstGeom prst="roundRect">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 name="Line Callout 1 9"/>
          <p:cNvSpPr/>
          <p:nvPr/>
        </p:nvSpPr>
        <p:spPr>
          <a:xfrm>
            <a:off x="9201722" y="3893442"/>
            <a:ext cx="856678" cy="457199"/>
          </a:xfrm>
          <a:prstGeom prst="borderCallout1">
            <a:avLst>
              <a:gd name="adj1" fmla="val 13036"/>
              <a:gd name="adj2" fmla="val -1798"/>
              <a:gd name="adj3" fmla="val 71131"/>
              <a:gd name="adj4" fmla="val -56927"/>
            </a:avLst>
          </a:prstGeom>
          <a:solidFill>
            <a:srgbClr val="FFFF00"/>
          </a:solidFill>
          <a:ln>
            <a:solidFill>
              <a:srgbClr val="FF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rgbClr val="FF0000"/>
                </a:solidFill>
                <a:cs typeface="Arial" panose="020B0604020202020204" pitchFamily="34" charset="0"/>
              </a:rPr>
              <a:t>Bridged Devices</a:t>
            </a:r>
          </a:p>
        </p:txBody>
      </p:sp>
      <p:sp>
        <p:nvSpPr>
          <p:cNvPr id="40" name="Line Callout 1 39"/>
          <p:cNvSpPr/>
          <p:nvPr/>
        </p:nvSpPr>
        <p:spPr>
          <a:xfrm>
            <a:off x="2895600" y="3664838"/>
            <a:ext cx="1014919" cy="457202"/>
          </a:xfrm>
          <a:prstGeom prst="borderCallout1">
            <a:avLst>
              <a:gd name="adj1" fmla="val 34227"/>
              <a:gd name="adj2" fmla="val 100617"/>
              <a:gd name="adj3" fmla="val 106368"/>
              <a:gd name="adj4" fmla="val 163696"/>
            </a:avLst>
          </a:prstGeom>
          <a:solidFill>
            <a:srgbClr val="FFFF00"/>
          </a:solidFill>
          <a:ln>
            <a:solidFill>
              <a:srgbClr val="FF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rgbClr val="FF0000"/>
                </a:solidFill>
                <a:cs typeface="Arial" panose="020B0604020202020204" pitchFamily="34" charset="0"/>
              </a:rPr>
              <a:t>Virtual OCF Devices</a:t>
            </a:r>
          </a:p>
        </p:txBody>
      </p:sp>
      <p:cxnSp>
        <p:nvCxnSpPr>
          <p:cNvPr id="12" name="Straight Connector 11"/>
          <p:cNvCxnSpPr/>
          <p:nvPr/>
        </p:nvCxnSpPr>
        <p:spPr>
          <a:xfrm>
            <a:off x="5562600" y="3588640"/>
            <a:ext cx="0" cy="2689860"/>
          </a:xfrm>
          <a:prstGeom prst="line">
            <a:avLst/>
          </a:prstGeom>
          <a:ln w="57150">
            <a:solidFill>
              <a:schemeClr val="accent1">
                <a:alpha val="4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3200400" y="6194680"/>
            <a:ext cx="2179320" cy="0"/>
          </a:xfrm>
          <a:prstGeom prst="straightConnector1">
            <a:avLst/>
          </a:prstGeom>
          <a:ln w="57150">
            <a:solidFill>
              <a:schemeClr val="accent1">
                <a:alpha val="4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5715000" y="6194680"/>
            <a:ext cx="2179320" cy="0"/>
          </a:xfrm>
          <a:prstGeom prst="straightConnector1">
            <a:avLst/>
          </a:prstGeom>
          <a:ln w="57150">
            <a:solidFill>
              <a:schemeClr val="accent1">
                <a:alpha val="4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588153" y="5994771"/>
            <a:ext cx="615873" cy="338554"/>
          </a:xfrm>
          <a:prstGeom prst="rect">
            <a:avLst/>
          </a:prstGeom>
          <a:noFill/>
          <a:ln>
            <a:noFill/>
          </a:ln>
        </p:spPr>
        <p:txBody>
          <a:bodyPr wrap="none" rtlCol="0">
            <a:spAutoFit/>
          </a:bodyPr>
          <a:lstStyle/>
          <a:p>
            <a:pPr algn="ctr"/>
            <a:r>
              <a:rPr lang="en-US" sz="1600" b="1" dirty="0">
                <a:solidFill>
                  <a:schemeClr val="accent1">
                    <a:alpha val="40000"/>
                  </a:schemeClr>
                </a:solidFill>
              </a:rPr>
              <a:t>OCF</a:t>
            </a:r>
          </a:p>
        </p:txBody>
      </p:sp>
      <p:sp>
        <p:nvSpPr>
          <p:cNvPr id="42" name="TextBox 41"/>
          <p:cNvSpPr txBox="1"/>
          <p:nvPr/>
        </p:nvSpPr>
        <p:spPr>
          <a:xfrm>
            <a:off x="7849598" y="6010014"/>
            <a:ext cx="1218202" cy="338554"/>
          </a:xfrm>
          <a:prstGeom prst="rect">
            <a:avLst/>
          </a:prstGeom>
          <a:noFill/>
          <a:ln>
            <a:noFill/>
          </a:ln>
        </p:spPr>
        <p:txBody>
          <a:bodyPr wrap="square" rtlCol="0">
            <a:spAutoFit/>
          </a:bodyPr>
          <a:lstStyle/>
          <a:p>
            <a:pPr algn="ctr"/>
            <a:r>
              <a:rPr lang="en-US" sz="1600" b="1" dirty="0">
                <a:solidFill>
                  <a:schemeClr val="accent1">
                    <a:alpha val="40000"/>
                  </a:schemeClr>
                </a:solidFill>
              </a:rPr>
              <a:t>Non-OCF</a:t>
            </a:r>
          </a:p>
        </p:txBody>
      </p:sp>
    </p:spTree>
    <p:extLst>
      <p:ext uri="{BB962C8B-B14F-4D97-AF65-F5344CB8AC3E}">
        <p14:creationId xmlns:p14="http://schemas.microsoft.com/office/powerpoint/2010/main" xmlns="" val="18638294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OCF Bridge: Example</a:t>
            </a:r>
            <a:endParaRPr lang="ko-KR" altLang="en-US" dirty="0"/>
          </a:p>
        </p:txBody>
      </p:sp>
      <p:sp>
        <p:nvSpPr>
          <p:cNvPr id="36" name="내용 개체 틀 2"/>
          <p:cNvSpPr>
            <a:spLocks noGrp="1"/>
          </p:cNvSpPr>
          <p:nvPr>
            <p:ph idx="1"/>
          </p:nvPr>
        </p:nvSpPr>
        <p:spPr>
          <a:xfrm>
            <a:off x="609601" y="1219201"/>
            <a:ext cx="10959496" cy="2175520"/>
          </a:xfrm>
        </p:spPr>
        <p:txBody>
          <a:bodyPr>
            <a:normAutofit/>
          </a:bodyPr>
          <a:lstStyle/>
          <a:p>
            <a:pPr latinLnBrk="0"/>
            <a:r>
              <a:rPr lang="en-GB" dirty="0">
                <a:solidFill>
                  <a:schemeClr val="tx1">
                    <a:lumMod val="50000"/>
                  </a:schemeClr>
                </a:solidFill>
              </a:rPr>
              <a:t>Bridging example </a:t>
            </a:r>
          </a:p>
          <a:p>
            <a:pPr lvl="1"/>
            <a:r>
              <a:rPr lang="en-GB" dirty="0">
                <a:solidFill>
                  <a:schemeClr val="tx1">
                    <a:lumMod val="50000"/>
                  </a:schemeClr>
                </a:solidFill>
              </a:rPr>
              <a:t>Light and Fan are non-OCF devices (e.g. oneM2M devices)</a:t>
            </a:r>
          </a:p>
          <a:p>
            <a:pPr lvl="1"/>
            <a:r>
              <a:rPr lang="en-GB" dirty="0">
                <a:solidFill>
                  <a:schemeClr val="tx1">
                    <a:lumMod val="50000"/>
                  </a:schemeClr>
                </a:solidFill>
              </a:rPr>
              <a:t>Light and Fan are exposed as “Virtual OCF Devices” to OCF devices by OCF Bridge device</a:t>
            </a:r>
          </a:p>
        </p:txBody>
      </p:sp>
      <p:pic>
        <p:nvPicPr>
          <p:cNvPr id="32" name="Picture 2"/>
          <p:cNvPicPr>
            <a:picLocks noChangeAspect="1" noChangeArrowheads="1"/>
          </p:cNvPicPr>
          <p:nvPr/>
        </p:nvPicPr>
        <p:blipFill>
          <a:blip r:embed="rId3" cstate="print">
            <a:clrChange>
              <a:clrFrom>
                <a:srgbClr val="C8BFE7"/>
              </a:clrFrom>
              <a:clrTo>
                <a:srgbClr val="C8BFE7">
                  <a:alpha val="0"/>
                </a:srgbClr>
              </a:clrTo>
            </a:clrChange>
            <a:extLst>
              <a:ext uri="{28A0092B-C50C-407E-A947-70E740481C1C}">
                <a14:useLocalDpi xmlns:a14="http://schemas.microsoft.com/office/drawing/2010/main" xmlns="" val="0"/>
              </a:ext>
            </a:extLst>
          </a:blip>
          <a:srcRect/>
          <a:stretch>
            <a:fillRect/>
          </a:stretch>
        </p:blipFill>
        <p:spPr bwMode="auto">
          <a:xfrm>
            <a:off x="1141552" y="4005226"/>
            <a:ext cx="987657" cy="187472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33" name="Picture 2" descr="https://www.troopsupport.dla.mil/events/images/140122.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045917" y="3547120"/>
            <a:ext cx="763998" cy="1165738"/>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2" descr="http://ecx.images-amazon.com/images/I/71AUfJSC0fL._SL1500_.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048699" y="5170058"/>
            <a:ext cx="827522" cy="1011642"/>
          </a:xfrm>
          <a:prstGeom prst="rect">
            <a:avLst/>
          </a:prstGeom>
          <a:noFill/>
          <a:extLst>
            <a:ext uri="{909E8E84-426E-40DD-AFC4-6F175D3DCCD1}">
              <a14:hiddenFill xmlns:a14="http://schemas.microsoft.com/office/drawing/2010/main" xmlns="">
                <a:solidFill>
                  <a:srgbClr val="FFFFFF"/>
                </a:solidFill>
              </a14:hiddenFill>
            </a:ext>
          </a:extLst>
        </p:spPr>
      </p:pic>
      <p:cxnSp>
        <p:nvCxnSpPr>
          <p:cNvPr id="15" name="직선 화살표 연결선 14"/>
          <p:cNvCxnSpPr/>
          <p:nvPr/>
        </p:nvCxnSpPr>
        <p:spPr>
          <a:xfrm flipV="1">
            <a:off x="2199758" y="4693941"/>
            <a:ext cx="2258052" cy="21880"/>
          </a:xfrm>
          <a:prstGeom prst="straightConnector1">
            <a:avLst/>
          </a:prstGeom>
          <a:ln w="3810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직선 화살표 연결선 23"/>
          <p:cNvCxnSpPr/>
          <p:nvPr/>
        </p:nvCxnSpPr>
        <p:spPr>
          <a:xfrm flipV="1">
            <a:off x="2199758" y="5191040"/>
            <a:ext cx="2258052" cy="21880"/>
          </a:xfrm>
          <a:prstGeom prst="straightConnector1">
            <a:avLst/>
          </a:prstGeom>
          <a:ln w="38100">
            <a:solidFill>
              <a:srgbClr val="0000FF"/>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직선 화살표 연결선 24"/>
          <p:cNvCxnSpPr/>
          <p:nvPr/>
        </p:nvCxnSpPr>
        <p:spPr>
          <a:xfrm flipV="1">
            <a:off x="6648992" y="4048033"/>
            <a:ext cx="1285346" cy="531995"/>
          </a:xfrm>
          <a:prstGeom prst="straightConnector1">
            <a:avLst/>
          </a:prstGeom>
          <a:ln w="38100">
            <a:solidFill>
              <a:srgbClr val="7030A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직선 화살표 연결선 26"/>
          <p:cNvCxnSpPr/>
          <p:nvPr/>
        </p:nvCxnSpPr>
        <p:spPr>
          <a:xfrm flipV="1">
            <a:off x="6648992" y="4297327"/>
            <a:ext cx="1313410" cy="503951"/>
          </a:xfrm>
          <a:prstGeom prst="straightConnector1">
            <a:avLst/>
          </a:prstGeom>
          <a:ln w="38100">
            <a:solidFill>
              <a:srgbClr val="7030A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직선 화살표 연결선 27"/>
          <p:cNvCxnSpPr/>
          <p:nvPr/>
        </p:nvCxnSpPr>
        <p:spPr>
          <a:xfrm flipH="1" flipV="1">
            <a:off x="6648992" y="5155960"/>
            <a:ext cx="1285346" cy="378714"/>
          </a:xfrm>
          <a:prstGeom prst="straightConnector1">
            <a:avLst/>
          </a:prstGeom>
          <a:ln w="38100">
            <a:solidFill>
              <a:srgbClr val="7030A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직선 화살표 연결선 28"/>
          <p:cNvCxnSpPr/>
          <p:nvPr/>
        </p:nvCxnSpPr>
        <p:spPr>
          <a:xfrm flipH="1" flipV="1">
            <a:off x="6648992" y="5377211"/>
            <a:ext cx="1285346" cy="374161"/>
          </a:xfrm>
          <a:prstGeom prst="straightConnector1">
            <a:avLst/>
          </a:prstGeom>
          <a:ln w="38100">
            <a:solidFill>
              <a:srgbClr val="7030A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모서리가 둥근 직사각형 29"/>
          <p:cNvSpPr/>
          <p:nvPr/>
        </p:nvSpPr>
        <p:spPr>
          <a:xfrm>
            <a:off x="4512128" y="3969657"/>
            <a:ext cx="2073242" cy="1964600"/>
          </a:xfrm>
          <a:prstGeom prst="roundRect">
            <a:avLst/>
          </a:prstGeom>
          <a:solidFill>
            <a:schemeClr val="bg1"/>
          </a:solidFill>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7" name="모서리가 둥근 직사각형 16"/>
          <p:cNvSpPr/>
          <p:nvPr/>
        </p:nvSpPr>
        <p:spPr>
          <a:xfrm>
            <a:off x="4729412" y="4612454"/>
            <a:ext cx="1638677" cy="479838"/>
          </a:xfrm>
          <a:prstGeom prst="roundRect">
            <a:avLst/>
          </a:prstGeom>
          <a:noFill/>
          <a:ln>
            <a:solidFill>
              <a:srgbClr val="FF0000"/>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8" name="모서리가 둥근 직사각형 17"/>
          <p:cNvSpPr/>
          <p:nvPr/>
        </p:nvSpPr>
        <p:spPr>
          <a:xfrm>
            <a:off x="4729412" y="5271533"/>
            <a:ext cx="1638677" cy="479838"/>
          </a:xfrm>
          <a:prstGeom prst="roundRect">
            <a:avLst/>
          </a:prstGeom>
          <a:noFill/>
          <a:ln>
            <a:solidFill>
              <a:srgbClr val="FF0000"/>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9" name="Content Placeholder 2"/>
          <p:cNvSpPr txBox="1">
            <a:spLocks/>
          </p:cNvSpPr>
          <p:nvPr/>
        </p:nvSpPr>
        <p:spPr>
          <a:xfrm>
            <a:off x="630638" y="3637302"/>
            <a:ext cx="2007426" cy="33467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400" kern="1200">
                <a:solidFill>
                  <a:srgbClr val="2A4C56"/>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2400" kern="1200" baseline="0">
                <a:solidFill>
                  <a:srgbClr val="2A4C56"/>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rgbClr val="2A4C56"/>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2A4C56"/>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2A4C56"/>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lgn="ctr">
              <a:buNone/>
            </a:pPr>
            <a:r>
              <a:rPr lang="en-US" altLang="ko-KR" sz="1400" b="1" dirty="0"/>
              <a:t>OCF device (client)</a:t>
            </a:r>
            <a:endParaRPr lang="en-US" sz="1400" b="1" dirty="0">
              <a:solidFill>
                <a:srgbClr val="1C3339"/>
              </a:solidFill>
            </a:endParaRPr>
          </a:p>
        </p:txBody>
      </p:sp>
      <p:sp>
        <p:nvSpPr>
          <p:cNvPr id="21" name="Content Placeholder 2"/>
          <p:cNvSpPr txBox="1">
            <a:spLocks/>
          </p:cNvSpPr>
          <p:nvPr/>
        </p:nvSpPr>
        <p:spPr>
          <a:xfrm>
            <a:off x="4494018" y="4048033"/>
            <a:ext cx="2126910" cy="33467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400" kern="1200">
                <a:solidFill>
                  <a:srgbClr val="2A4C56"/>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2400" kern="1200" baseline="0">
                <a:solidFill>
                  <a:srgbClr val="2A4C56"/>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rgbClr val="2A4C56"/>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2A4C56"/>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2A4C56"/>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lgn="ctr">
              <a:buNone/>
            </a:pPr>
            <a:r>
              <a:rPr lang="en-US" altLang="ko-KR" sz="1400" b="1" dirty="0"/>
              <a:t>OCF Bridge device</a:t>
            </a:r>
            <a:endParaRPr lang="en-US" sz="1400" b="1" dirty="0">
              <a:solidFill>
                <a:srgbClr val="1C3339"/>
              </a:solidFill>
            </a:endParaRPr>
          </a:p>
        </p:txBody>
      </p:sp>
      <p:sp>
        <p:nvSpPr>
          <p:cNvPr id="22" name="Content Placeholder 2"/>
          <p:cNvSpPr txBox="1">
            <a:spLocks/>
          </p:cNvSpPr>
          <p:nvPr/>
        </p:nvSpPr>
        <p:spPr>
          <a:xfrm>
            <a:off x="4494018" y="4675827"/>
            <a:ext cx="2126910" cy="33467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400" kern="1200">
                <a:solidFill>
                  <a:srgbClr val="2A4C56"/>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2400" kern="1200" baseline="0">
                <a:solidFill>
                  <a:srgbClr val="2A4C56"/>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rgbClr val="2A4C56"/>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2A4C56"/>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2A4C56"/>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lgn="ctr">
              <a:buNone/>
            </a:pPr>
            <a:r>
              <a:rPr lang="en-US" altLang="ko-KR" sz="1400" b="1" dirty="0"/>
              <a:t>OCF Light device</a:t>
            </a:r>
            <a:endParaRPr lang="en-US" sz="1400" b="1" dirty="0">
              <a:solidFill>
                <a:srgbClr val="1C3339"/>
              </a:solidFill>
            </a:endParaRPr>
          </a:p>
        </p:txBody>
      </p:sp>
      <p:sp>
        <p:nvSpPr>
          <p:cNvPr id="23" name="Content Placeholder 2"/>
          <p:cNvSpPr txBox="1">
            <a:spLocks/>
          </p:cNvSpPr>
          <p:nvPr/>
        </p:nvSpPr>
        <p:spPr>
          <a:xfrm>
            <a:off x="4494018" y="5343956"/>
            <a:ext cx="2126910" cy="33467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400" kern="1200">
                <a:solidFill>
                  <a:srgbClr val="2A4C56"/>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2400" kern="1200" baseline="0">
                <a:solidFill>
                  <a:srgbClr val="2A4C56"/>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rgbClr val="2A4C56"/>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2A4C56"/>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2A4C56"/>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lgn="ctr">
              <a:buNone/>
            </a:pPr>
            <a:r>
              <a:rPr lang="en-US" altLang="ko-KR" sz="1400" b="1" dirty="0"/>
              <a:t>OCF Fan device</a:t>
            </a:r>
            <a:endParaRPr lang="en-US" sz="1400" b="1" dirty="0">
              <a:solidFill>
                <a:srgbClr val="1C3339"/>
              </a:solidFill>
            </a:endParaRPr>
          </a:p>
        </p:txBody>
      </p:sp>
      <p:sp>
        <p:nvSpPr>
          <p:cNvPr id="31" name="Content Placeholder 2"/>
          <p:cNvSpPr txBox="1">
            <a:spLocks/>
          </p:cNvSpPr>
          <p:nvPr/>
        </p:nvSpPr>
        <p:spPr>
          <a:xfrm>
            <a:off x="7426385" y="3276601"/>
            <a:ext cx="2007426" cy="33467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400" kern="1200">
                <a:solidFill>
                  <a:srgbClr val="2A4C56"/>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2400" kern="1200" baseline="0">
                <a:solidFill>
                  <a:srgbClr val="2A4C56"/>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rgbClr val="2A4C56"/>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2A4C56"/>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2A4C56"/>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lgn="ctr">
              <a:buNone/>
            </a:pPr>
            <a:r>
              <a:rPr lang="en-US" altLang="ko-KR" sz="1400" b="1" dirty="0"/>
              <a:t>Light</a:t>
            </a:r>
            <a:endParaRPr lang="en-US" sz="1400" b="1" dirty="0">
              <a:solidFill>
                <a:srgbClr val="1C3339"/>
              </a:solidFill>
            </a:endParaRPr>
          </a:p>
        </p:txBody>
      </p:sp>
      <p:sp>
        <p:nvSpPr>
          <p:cNvPr id="34" name="Content Placeholder 2"/>
          <p:cNvSpPr txBox="1">
            <a:spLocks/>
          </p:cNvSpPr>
          <p:nvPr/>
        </p:nvSpPr>
        <p:spPr>
          <a:xfrm>
            <a:off x="7426385" y="4865259"/>
            <a:ext cx="2007426" cy="33467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400" kern="1200">
                <a:solidFill>
                  <a:srgbClr val="2A4C56"/>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2400" kern="1200" baseline="0">
                <a:solidFill>
                  <a:srgbClr val="2A4C56"/>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rgbClr val="2A4C56"/>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2A4C56"/>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2A4C56"/>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lgn="ctr">
              <a:buNone/>
            </a:pPr>
            <a:r>
              <a:rPr lang="en-US" altLang="ko-KR" sz="1400" b="1" dirty="0"/>
              <a:t>Fan</a:t>
            </a:r>
            <a:endParaRPr lang="en-US" sz="1400" b="1" dirty="0">
              <a:solidFill>
                <a:srgbClr val="1C3339"/>
              </a:solidFill>
            </a:endParaRPr>
          </a:p>
        </p:txBody>
      </p:sp>
      <p:cxnSp>
        <p:nvCxnSpPr>
          <p:cNvPr id="26" name="직선 화살표 연결선 24"/>
          <p:cNvCxnSpPr/>
          <p:nvPr/>
        </p:nvCxnSpPr>
        <p:spPr>
          <a:xfrm>
            <a:off x="9671808" y="3790347"/>
            <a:ext cx="1552579" cy="0"/>
          </a:xfrm>
          <a:prstGeom prst="straightConnector1">
            <a:avLst/>
          </a:prstGeom>
          <a:ln w="38100">
            <a:solidFill>
              <a:srgbClr val="7030A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9671808" y="3891138"/>
            <a:ext cx="1968809" cy="646331"/>
          </a:xfrm>
          <a:prstGeom prst="rect">
            <a:avLst/>
          </a:prstGeom>
          <a:noFill/>
        </p:spPr>
        <p:txBody>
          <a:bodyPr wrap="none" rtlCol="0">
            <a:spAutoFit/>
          </a:bodyPr>
          <a:lstStyle/>
          <a:p>
            <a:r>
              <a:rPr lang="en-GB" dirty="0">
                <a:solidFill>
                  <a:schemeClr val="tx1">
                    <a:lumMod val="50000"/>
                  </a:schemeClr>
                </a:solidFill>
              </a:rPr>
              <a:t>Non OCF </a:t>
            </a:r>
          </a:p>
          <a:p>
            <a:r>
              <a:rPr lang="en-GB" dirty="0">
                <a:solidFill>
                  <a:schemeClr val="tx1">
                    <a:lumMod val="50000"/>
                  </a:schemeClr>
                </a:solidFill>
              </a:rPr>
              <a:t>communication</a:t>
            </a:r>
          </a:p>
        </p:txBody>
      </p:sp>
      <p:sp>
        <p:nvSpPr>
          <p:cNvPr id="37" name="TextBox 36"/>
          <p:cNvSpPr txBox="1"/>
          <p:nvPr/>
        </p:nvSpPr>
        <p:spPr>
          <a:xfrm>
            <a:off x="9600288" y="5301369"/>
            <a:ext cx="1968809" cy="646331"/>
          </a:xfrm>
          <a:prstGeom prst="rect">
            <a:avLst/>
          </a:prstGeom>
          <a:noFill/>
        </p:spPr>
        <p:txBody>
          <a:bodyPr wrap="none" rtlCol="0">
            <a:spAutoFit/>
          </a:bodyPr>
          <a:lstStyle/>
          <a:p>
            <a:r>
              <a:rPr lang="en-GB" dirty="0">
                <a:solidFill>
                  <a:schemeClr val="tx1">
                    <a:lumMod val="50000"/>
                  </a:schemeClr>
                </a:solidFill>
              </a:rPr>
              <a:t>OCF </a:t>
            </a:r>
          </a:p>
          <a:p>
            <a:r>
              <a:rPr lang="en-GB" dirty="0">
                <a:solidFill>
                  <a:schemeClr val="tx1">
                    <a:lumMod val="50000"/>
                  </a:schemeClr>
                </a:solidFill>
              </a:rPr>
              <a:t>communication</a:t>
            </a:r>
          </a:p>
        </p:txBody>
      </p:sp>
      <p:cxnSp>
        <p:nvCxnSpPr>
          <p:cNvPr id="38" name="직선 화살표 연결선 14"/>
          <p:cNvCxnSpPr/>
          <p:nvPr/>
        </p:nvCxnSpPr>
        <p:spPr>
          <a:xfrm flipV="1">
            <a:off x="9712219" y="5208069"/>
            <a:ext cx="1667849" cy="18115"/>
          </a:xfrm>
          <a:prstGeom prst="straightConnector1">
            <a:avLst/>
          </a:prstGeom>
          <a:ln w="3810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Rounded Rectangle 34"/>
          <p:cNvSpPr/>
          <p:nvPr/>
        </p:nvSpPr>
        <p:spPr>
          <a:xfrm>
            <a:off x="7848468" y="3242291"/>
            <a:ext cx="1119689" cy="3048000"/>
          </a:xfrm>
          <a:prstGeom prst="roundRect">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Line Callout 1 38"/>
          <p:cNvSpPr/>
          <p:nvPr/>
        </p:nvSpPr>
        <p:spPr>
          <a:xfrm>
            <a:off x="9353102" y="2690679"/>
            <a:ext cx="968315" cy="485133"/>
          </a:xfrm>
          <a:prstGeom prst="borderCallout1">
            <a:avLst>
              <a:gd name="adj1" fmla="val 42879"/>
              <a:gd name="adj2" fmla="val -2585"/>
              <a:gd name="adj3" fmla="val 118253"/>
              <a:gd name="adj4" fmla="val -49058"/>
            </a:avLst>
          </a:prstGeom>
          <a:solidFill>
            <a:srgbClr val="FFFF00"/>
          </a:solidFill>
          <a:ln>
            <a:solidFill>
              <a:srgbClr val="FF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FF0000"/>
                </a:solidFill>
                <a:latin typeface="Arial" panose="020B0604020202020204" pitchFamily="34" charset="0"/>
                <a:cs typeface="Arial" panose="020B0604020202020204" pitchFamily="34" charset="0"/>
              </a:rPr>
              <a:t>Bridged Devices</a:t>
            </a:r>
          </a:p>
        </p:txBody>
      </p:sp>
      <p:sp>
        <p:nvSpPr>
          <p:cNvPr id="40" name="Rounded Rectangle 39"/>
          <p:cNvSpPr/>
          <p:nvPr/>
        </p:nvSpPr>
        <p:spPr>
          <a:xfrm>
            <a:off x="4617562" y="4537469"/>
            <a:ext cx="1873189" cy="1311739"/>
          </a:xfrm>
          <a:prstGeom prst="roundRect">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Line Callout 1 40"/>
          <p:cNvSpPr/>
          <p:nvPr/>
        </p:nvSpPr>
        <p:spPr>
          <a:xfrm>
            <a:off x="2535851" y="4000514"/>
            <a:ext cx="1585665" cy="303879"/>
          </a:xfrm>
          <a:prstGeom prst="borderCallout1">
            <a:avLst>
              <a:gd name="adj1" fmla="val 54288"/>
              <a:gd name="adj2" fmla="val 101578"/>
              <a:gd name="adj3" fmla="val 194134"/>
              <a:gd name="adj4" fmla="val 134383"/>
            </a:avLst>
          </a:prstGeom>
          <a:solidFill>
            <a:srgbClr val="FFFF00"/>
          </a:solidFill>
          <a:ln>
            <a:solidFill>
              <a:srgbClr val="FF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FF0000"/>
                </a:solidFill>
                <a:latin typeface="Arial" panose="020B0604020202020204" pitchFamily="34" charset="0"/>
                <a:cs typeface="Arial" panose="020B0604020202020204" pitchFamily="34" charset="0"/>
              </a:rPr>
              <a:t>Virtual OCF Devices</a:t>
            </a:r>
          </a:p>
        </p:txBody>
      </p:sp>
    </p:spTree>
    <p:extLst>
      <p:ext uri="{BB962C8B-B14F-4D97-AF65-F5344CB8AC3E}">
        <p14:creationId xmlns:p14="http://schemas.microsoft.com/office/powerpoint/2010/main" xmlns="" val="9883614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Interworking demo</a:t>
            </a:r>
          </a:p>
        </p:txBody>
      </p:sp>
      <p:pic>
        <p:nvPicPr>
          <p:cNvPr id="5" name="VID-20190906-WA0003.mp4">
            <a:hlinkClick r:id="" action="ppaction://media"/>
          </p:cNvPr>
          <p:cNvPicPr>
            <a:picLocks noRot="1" noChangeAspect="1"/>
          </p:cNvPicPr>
          <p:nvPr>
            <a:videoFile r:link="rId1"/>
          </p:nvPr>
        </p:nvPicPr>
        <p:blipFill>
          <a:blip r:embed="rId3"/>
          <a:stretch>
            <a:fillRect/>
          </a:stretch>
        </p:blipFill>
        <p:spPr>
          <a:xfrm>
            <a:off x="1012874" y="1069146"/>
            <a:ext cx="9945858" cy="5289452"/>
          </a:xfrm>
          <a:prstGeom prst="rect">
            <a:avLst/>
          </a:prstGeom>
        </p:spPr>
      </p:pic>
    </p:spTree>
    <p:extLst>
      <p:ext uri="{BB962C8B-B14F-4D97-AF65-F5344CB8AC3E}">
        <p14:creationId xmlns:p14="http://schemas.microsoft.com/office/powerpoint/2010/main" xmlns="" val="262625714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2800" dirty="0"/>
              <a:t>Sample Use Cases: </a:t>
            </a:r>
            <a:br>
              <a:rPr lang="en-US" altLang="en-US" sz="2800" dirty="0"/>
            </a:br>
            <a:r>
              <a:rPr lang="en-US" altLang="en-US" sz="2800" dirty="0"/>
              <a:t>Combined OCF and oneM2M interaction</a:t>
            </a:r>
            <a:endParaRPr lang="en-US" sz="2800" dirty="0"/>
          </a:p>
        </p:txBody>
      </p:sp>
      <p:sp>
        <p:nvSpPr>
          <p:cNvPr id="3" name="Content Placeholder 2"/>
          <p:cNvSpPr>
            <a:spLocks noGrp="1"/>
          </p:cNvSpPr>
          <p:nvPr>
            <p:ph idx="1"/>
          </p:nvPr>
        </p:nvSpPr>
        <p:spPr/>
        <p:txBody>
          <a:bodyPr>
            <a:normAutofit/>
          </a:bodyPr>
          <a:lstStyle/>
          <a:p>
            <a:pPr marL="342900" lvl="0" indent="-342900" hangingPunct="0">
              <a:buFont typeface="Courier New" panose="02070309020205020404" pitchFamily="49" charset="0"/>
              <a:buChar char="o"/>
            </a:pPr>
            <a:r>
              <a:rPr lang="en-US" dirty="0">
                <a:solidFill>
                  <a:schemeClr val="tx1">
                    <a:lumMod val="50000"/>
                  </a:schemeClr>
                </a:solidFill>
              </a:rPr>
              <a:t>Smart Home devices communicating to each other for the consumer experience and also providing data to device manufacturers, utility companies and public safety agencies</a:t>
            </a:r>
          </a:p>
          <a:p>
            <a:pPr marL="342900" lvl="0" indent="-342900" hangingPunct="0">
              <a:buFont typeface="Courier New" panose="02070309020205020404" pitchFamily="49" charset="0"/>
              <a:buChar char="o"/>
            </a:pPr>
            <a:r>
              <a:rPr lang="en-US" dirty="0">
                <a:solidFill>
                  <a:schemeClr val="tx1">
                    <a:lumMod val="50000"/>
                  </a:schemeClr>
                </a:solidFill>
              </a:rPr>
              <a:t>In-car devices communicating with each other as well as providing data for Smart Cities management of common resources such as lighting, tolls, highway access, etc.</a:t>
            </a:r>
          </a:p>
          <a:p>
            <a:pPr marL="342900" lvl="0" indent="-342900" hangingPunct="0">
              <a:buFont typeface="Courier New" panose="02070309020205020404" pitchFamily="49" charset="0"/>
              <a:buChar char="o"/>
            </a:pPr>
            <a:r>
              <a:rPr lang="en-US" dirty="0">
                <a:solidFill>
                  <a:schemeClr val="tx1">
                    <a:lumMod val="50000"/>
                  </a:schemeClr>
                </a:solidFill>
              </a:rPr>
              <a:t>Industrial V2X data being provided to in-vehicle consumer M2M systems</a:t>
            </a:r>
          </a:p>
          <a:p>
            <a:pPr marL="342900" lvl="0" indent="-342900" hangingPunct="0">
              <a:buFont typeface="Courier New" panose="02070309020205020404" pitchFamily="49" charset="0"/>
              <a:buChar char="o"/>
            </a:pPr>
            <a:r>
              <a:rPr lang="en-US" dirty="0">
                <a:solidFill>
                  <a:schemeClr val="tx1">
                    <a:lumMod val="50000"/>
                  </a:schemeClr>
                </a:solidFill>
              </a:rPr>
              <a:t>Local environment monitoring devices directly communicating for situational awareness along with those devices providing data to central monitoring stations</a:t>
            </a:r>
          </a:p>
        </p:txBody>
      </p:sp>
    </p:spTree>
    <p:extLst>
      <p:ext uri="{BB962C8B-B14F-4D97-AF65-F5344CB8AC3E}">
        <p14:creationId xmlns:p14="http://schemas.microsoft.com/office/powerpoint/2010/main" xmlns="" val="34058383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THANK YOU</a:t>
            </a:r>
          </a:p>
        </p:txBody>
      </p:sp>
      <p:pic>
        <p:nvPicPr>
          <p:cNvPr id="3" name="Picture 2">
            <a:extLst>
              <a:ext uri="{FF2B5EF4-FFF2-40B4-BE49-F238E27FC236}">
                <a16:creationId xmlns:a16="http://schemas.microsoft.com/office/drawing/2014/main" xmlns="" id="{C0FCF3AD-3FE5-4D50-A948-3CC5477AF470}"/>
              </a:ext>
            </a:extLst>
          </p:cNvPr>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1461770" cy="655320"/>
          </a:xfrm>
          <a:prstGeom prst="rect">
            <a:avLst/>
          </a:prstGeom>
          <a:noFill/>
          <a:ln>
            <a:noFill/>
          </a:ln>
        </p:spPr>
      </p:pic>
      <p:pic>
        <p:nvPicPr>
          <p:cNvPr id="4" name="Picture 3">
            <a:extLst>
              <a:ext uri="{FF2B5EF4-FFF2-40B4-BE49-F238E27FC236}">
                <a16:creationId xmlns:a16="http://schemas.microsoft.com/office/drawing/2014/main" xmlns="" id="{79404CF0-CB6F-43AC-9807-CCFD8D17A45A}"/>
              </a:ext>
            </a:extLst>
          </p:cNvPr>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989859" y="0"/>
            <a:ext cx="1202141" cy="692727"/>
          </a:xfrm>
          <a:prstGeom prst="rect">
            <a:avLst/>
          </a:prstGeom>
          <a:noFill/>
          <a:ln>
            <a:noFill/>
          </a:ln>
        </p:spPr>
      </p:pic>
    </p:spTree>
    <p:extLst>
      <p:ext uri="{BB962C8B-B14F-4D97-AF65-F5344CB8AC3E}">
        <p14:creationId xmlns:p14="http://schemas.microsoft.com/office/powerpoint/2010/main" xmlns="" val="15946516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IoT Boom: The Incoming Data Flood</a:t>
            </a:r>
            <a:r>
              <a:rPr lang="is-IS" dirty="0"/>
              <a:t>…</a:t>
            </a:r>
            <a:endParaRPr lang="en-US" dirty="0"/>
          </a:p>
        </p:txBody>
      </p:sp>
      <p:sp>
        <p:nvSpPr>
          <p:cNvPr id="5" name="Content Placeholder 4"/>
          <p:cNvSpPr>
            <a:spLocks noGrp="1"/>
          </p:cNvSpPr>
          <p:nvPr>
            <p:ph sz="quarter" idx="4294967295"/>
          </p:nvPr>
        </p:nvSpPr>
        <p:spPr>
          <a:xfrm>
            <a:off x="533400" y="2057400"/>
            <a:ext cx="5489575" cy="2168371"/>
          </a:xfrm>
        </p:spPr>
        <p:txBody>
          <a:bodyPr/>
          <a:lstStyle/>
          <a:p>
            <a:pPr marL="0" indent="0">
              <a:buNone/>
            </a:pPr>
            <a:r>
              <a:rPr lang="en-US" sz="1800" b="1" dirty="0"/>
              <a:t>By 2020</a:t>
            </a:r>
            <a:r>
              <a:rPr lang="is-IS" sz="1800" b="1" dirty="0"/>
              <a:t>…</a:t>
            </a:r>
            <a:endParaRPr lang="en-US" sz="1800" b="1" dirty="0"/>
          </a:p>
          <a:p>
            <a:r>
              <a:rPr lang="en-US" sz="1800" b="1" dirty="0">
                <a:solidFill>
                  <a:schemeClr val="accent5"/>
                </a:solidFill>
              </a:rPr>
              <a:t>50B</a:t>
            </a:r>
            <a:r>
              <a:rPr lang="en-US" sz="1800" dirty="0"/>
              <a:t> intelligent connected devices</a:t>
            </a:r>
          </a:p>
          <a:p>
            <a:r>
              <a:rPr lang="en-US" sz="1800" b="1" dirty="0">
                <a:solidFill>
                  <a:schemeClr val="accent5"/>
                </a:solidFill>
              </a:rPr>
              <a:t>212B</a:t>
            </a:r>
            <a:r>
              <a:rPr lang="en-US" sz="1800" dirty="0"/>
              <a:t> connected sensors</a:t>
            </a:r>
          </a:p>
          <a:p>
            <a:r>
              <a:rPr lang="en-US" sz="1800" b="1" dirty="0">
                <a:solidFill>
                  <a:schemeClr val="accent5"/>
                </a:solidFill>
              </a:rPr>
              <a:t>47%</a:t>
            </a:r>
            <a:r>
              <a:rPr lang="en-US" sz="1800" b="1" dirty="0"/>
              <a:t> </a:t>
            </a:r>
            <a:r>
              <a:rPr lang="en-US" sz="1800" dirty="0"/>
              <a:t>of connections will be machine-to-machine</a:t>
            </a:r>
          </a:p>
        </p:txBody>
      </p:sp>
      <p:sp>
        <p:nvSpPr>
          <p:cNvPr id="6" name="Content Placeholder 5"/>
          <p:cNvSpPr>
            <a:spLocks noGrp="1"/>
          </p:cNvSpPr>
          <p:nvPr>
            <p:ph sz="quarter" idx="4294967295"/>
          </p:nvPr>
        </p:nvSpPr>
        <p:spPr>
          <a:xfrm>
            <a:off x="6326188" y="2057400"/>
            <a:ext cx="5486400" cy="2168371"/>
          </a:xfrm>
        </p:spPr>
        <p:txBody>
          <a:bodyPr>
            <a:normAutofit/>
          </a:bodyPr>
          <a:lstStyle/>
          <a:p>
            <a:pPr marL="0" indent="0">
              <a:buNone/>
            </a:pPr>
            <a:r>
              <a:rPr lang="en-US" sz="1800" b="1" dirty="0"/>
              <a:t>Each day in 2020</a:t>
            </a:r>
            <a:r>
              <a:rPr lang="is-IS" sz="1800" b="1" dirty="0"/>
              <a:t>…</a:t>
            </a:r>
          </a:p>
          <a:p>
            <a:r>
              <a:rPr lang="is-IS" sz="1800" dirty="0"/>
              <a:t>Average Internet User </a:t>
            </a:r>
            <a:r>
              <a:rPr lang="is-IS" sz="1800" b="1" dirty="0">
                <a:solidFill>
                  <a:schemeClr val="accent5"/>
                </a:solidFill>
              </a:rPr>
              <a:t>1.5 GB</a:t>
            </a:r>
            <a:endParaRPr lang="is-IS" sz="1800" dirty="0">
              <a:solidFill>
                <a:schemeClr val="accent5"/>
              </a:solidFill>
            </a:endParaRPr>
          </a:p>
          <a:p>
            <a:r>
              <a:rPr lang="is-IS" sz="1800" dirty="0"/>
              <a:t>Self-driving car </a:t>
            </a:r>
            <a:r>
              <a:rPr lang="is-IS" sz="1800" b="1" dirty="0">
                <a:solidFill>
                  <a:schemeClr val="accent5"/>
                </a:solidFill>
              </a:rPr>
              <a:t>4,400 GB</a:t>
            </a:r>
            <a:endParaRPr lang="is-IS" sz="1800" dirty="0">
              <a:solidFill>
                <a:schemeClr val="accent5"/>
              </a:solidFill>
            </a:endParaRPr>
          </a:p>
          <a:p>
            <a:r>
              <a:rPr lang="is-IS" sz="1800" dirty="0"/>
              <a:t>Connected plane </a:t>
            </a:r>
            <a:r>
              <a:rPr lang="is-IS" sz="1800" b="1" dirty="0">
                <a:solidFill>
                  <a:schemeClr val="accent5"/>
                </a:solidFill>
              </a:rPr>
              <a:t>40,000 GB</a:t>
            </a:r>
          </a:p>
          <a:p>
            <a:r>
              <a:rPr lang="is-IS" sz="1800" dirty="0"/>
              <a:t>Connected factory </a:t>
            </a:r>
            <a:r>
              <a:rPr lang="is-IS" sz="1800" b="1" dirty="0">
                <a:solidFill>
                  <a:schemeClr val="accent5"/>
                </a:solidFill>
              </a:rPr>
              <a:t>1,000,000 GB</a:t>
            </a:r>
          </a:p>
          <a:p>
            <a:endParaRPr lang="is-IS" sz="1800" dirty="0"/>
          </a:p>
          <a:p>
            <a:endParaRPr lang="en-US" sz="1800" dirty="0"/>
          </a:p>
        </p:txBody>
      </p:sp>
      <p:sp>
        <p:nvSpPr>
          <p:cNvPr id="7" name="TextBox 6"/>
          <p:cNvSpPr txBox="1"/>
          <p:nvPr/>
        </p:nvSpPr>
        <p:spPr>
          <a:xfrm>
            <a:off x="457200" y="1143001"/>
            <a:ext cx="5410200" cy="954107"/>
          </a:xfrm>
          <a:prstGeom prst="rect">
            <a:avLst/>
          </a:prstGeom>
          <a:noFill/>
        </p:spPr>
        <p:txBody>
          <a:bodyPr wrap="square" rtlCol="0">
            <a:spAutoFit/>
          </a:bodyPr>
          <a:lstStyle/>
          <a:p>
            <a:r>
              <a:rPr lang="en-US" sz="2800" b="1" dirty="0">
                <a:solidFill>
                  <a:srgbClr val="005D83"/>
                </a:solidFill>
              </a:rPr>
              <a:t>The Rise of Connected Things and Machines</a:t>
            </a:r>
          </a:p>
        </p:txBody>
      </p:sp>
      <p:sp>
        <p:nvSpPr>
          <p:cNvPr id="8" name="TextBox 7"/>
          <p:cNvSpPr txBox="1"/>
          <p:nvPr/>
        </p:nvSpPr>
        <p:spPr>
          <a:xfrm>
            <a:off x="6248400" y="1143001"/>
            <a:ext cx="5410200" cy="954107"/>
          </a:xfrm>
          <a:prstGeom prst="rect">
            <a:avLst/>
          </a:prstGeom>
          <a:noFill/>
        </p:spPr>
        <p:txBody>
          <a:bodyPr wrap="square" rtlCol="0">
            <a:spAutoFit/>
          </a:bodyPr>
          <a:lstStyle/>
          <a:p>
            <a:r>
              <a:rPr lang="en-US" sz="2800" b="1" dirty="0">
                <a:solidFill>
                  <a:srgbClr val="005D83"/>
                </a:solidFill>
              </a:rPr>
              <a:t>Generating Tremendous amounts of Data</a:t>
            </a:r>
          </a:p>
        </p:txBody>
      </p:sp>
      <p:sp>
        <p:nvSpPr>
          <p:cNvPr id="9" name="TextBox 8"/>
          <p:cNvSpPr txBox="1"/>
          <p:nvPr/>
        </p:nvSpPr>
        <p:spPr>
          <a:xfrm>
            <a:off x="8953501" y="6019800"/>
            <a:ext cx="3156633" cy="261610"/>
          </a:xfrm>
          <a:prstGeom prst="rect">
            <a:avLst/>
          </a:prstGeom>
          <a:noFill/>
        </p:spPr>
        <p:txBody>
          <a:bodyPr wrap="none" rtlCol="0">
            <a:spAutoFit/>
          </a:bodyPr>
          <a:lstStyle/>
          <a:p>
            <a:r>
              <a:rPr lang="en-US" sz="1100" b="1" dirty="0">
                <a:solidFill>
                  <a:srgbClr val="000000"/>
                </a:solidFill>
              </a:rPr>
              <a:t>Source: </a:t>
            </a:r>
            <a:r>
              <a:rPr lang="en-US" sz="1100" b="1" dirty="0" err="1">
                <a:solidFill>
                  <a:srgbClr val="000000"/>
                </a:solidFill>
              </a:rPr>
              <a:t>Nasscom</a:t>
            </a:r>
            <a:r>
              <a:rPr lang="en-US" sz="1100" b="1" dirty="0">
                <a:solidFill>
                  <a:srgbClr val="000000"/>
                </a:solidFill>
              </a:rPr>
              <a:t>, Cisco, </a:t>
            </a:r>
            <a:r>
              <a:rPr lang="en-US" sz="1100" b="1" dirty="0" err="1">
                <a:solidFill>
                  <a:srgbClr val="000000"/>
                </a:solidFill>
              </a:rPr>
              <a:t>datafloq</a:t>
            </a:r>
            <a:r>
              <a:rPr lang="en-US" sz="1100" b="1" dirty="0">
                <a:solidFill>
                  <a:srgbClr val="000000"/>
                </a:solidFill>
              </a:rPr>
              <a:t> (Google)</a:t>
            </a:r>
          </a:p>
        </p:txBody>
      </p:sp>
      <p:sp>
        <p:nvSpPr>
          <p:cNvPr id="11" name="TextBox 10"/>
          <p:cNvSpPr txBox="1"/>
          <p:nvPr/>
        </p:nvSpPr>
        <p:spPr>
          <a:xfrm>
            <a:off x="433087" y="4554142"/>
            <a:ext cx="11279188" cy="1208023"/>
          </a:xfrm>
          <a:prstGeom prst="rect">
            <a:avLst/>
          </a:prstGeom>
          <a:noFill/>
        </p:spPr>
        <p:txBody>
          <a:bodyPr vert="horz" wrap="square" lIns="0" tIns="0" rIns="0" bIns="0" rtlCol="0">
            <a:spAutoFit/>
          </a:bodyPr>
          <a:lstStyle/>
          <a:p>
            <a:pPr>
              <a:spcAft>
                <a:spcPts val="300"/>
              </a:spcAft>
            </a:pPr>
            <a:r>
              <a:rPr lang="en-US" b="1" dirty="0">
                <a:solidFill>
                  <a:srgbClr val="F06C19"/>
                </a:solidFill>
              </a:rPr>
              <a:t>India Market</a:t>
            </a:r>
            <a:endParaRPr lang="en-US" dirty="0">
              <a:solidFill>
                <a:srgbClr val="F06C19"/>
              </a:solidFill>
            </a:endParaRPr>
          </a:p>
          <a:p>
            <a:pPr marL="91440">
              <a:spcAft>
                <a:spcPts val="600"/>
              </a:spcAft>
            </a:pPr>
            <a:r>
              <a:rPr lang="en-US" sz="1600" dirty="0">
                <a:solidFill>
                  <a:srgbClr val="000000"/>
                </a:solidFill>
              </a:rPr>
              <a:t>The number of connected devices in India is expected to reach </a:t>
            </a:r>
            <a:r>
              <a:rPr lang="en-US" sz="1600" b="1" dirty="0">
                <a:solidFill>
                  <a:srgbClr val="000000"/>
                </a:solidFill>
              </a:rPr>
              <a:t>2.7 billion by 2020</a:t>
            </a:r>
          </a:p>
          <a:p>
            <a:pPr marL="91440">
              <a:spcAft>
                <a:spcPts val="600"/>
              </a:spcAft>
            </a:pPr>
            <a:r>
              <a:rPr lang="en-US" sz="1600" dirty="0">
                <a:solidFill>
                  <a:srgbClr val="000000"/>
                </a:solidFill>
              </a:rPr>
              <a:t>Economic impact of these devices reaching up to </a:t>
            </a:r>
            <a:r>
              <a:rPr lang="en-US" sz="1600" b="1" dirty="0">
                <a:solidFill>
                  <a:srgbClr val="000000"/>
                </a:solidFill>
              </a:rPr>
              <a:t>USD 15 billion</a:t>
            </a:r>
            <a:r>
              <a:rPr lang="en-US" sz="1600" dirty="0">
                <a:solidFill>
                  <a:srgbClr val="000000"/>
                </a:solidFill>
              </a:rPr>
              <a:t> next year</a:t>
            </a:r>
          </a:p>
          <a:p>
            <a:pPr marL="91440">
              <a:spcAft>
                <a:spcPts val="600"/>
              </a:spcAft>
            </a:pPr>
            <a:r>
              <a:rPr lang="en-US" sz="1600" b="1" dirty="0">
                <a:solidFill>
                  <a:srgbClr val="000000"/>
                </a:solidFill>
              </a:rPr>
              <a:t>47% of the value – will be unlocked by Interoperability!</a:t>
            </a:r>
            <a:endParaRPr lang="en-US" sz="1600" dirty="0">
              <a:solidFill>
                <a:srgbClr val="000000"/>
              </a:solidFill>
            </a:endParaRPr>
          </a:p>
        </p:txBody>
      </p:sp>
    </p:spTree>
    <p:extLst>
      <p:ext uri="{BB962C8B-B14F-4D97-AF65-F5344CB8AC3E}">
        <p14:creationId xmlns:p14="http://schemas.microsoft.com/office/powerpoint/2010/main" xmlns="" val="9207163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4" name="Group 263"/>
          <p:cNvGrpSpPr/>
          <p:nvPr/>
        </p:nvGrpSpPr>
        <p:grpSpPr>
          <a:xfrm>
            <a:off x="15082" y="7466"/>
            <a:ext cx="12161836" cy="5518891"/>
            <a:chOff x="213519" y="-767"/>
            <a:chExt cx="11734800" cy="5826401"/>
          </a:xfrm>
        </p:grpSpPr>
        <p:sp>
          <p:nvSpPr>
            <p:cNvPr id="199" name="Rectangle 198"/>
            <p:cNvSpPr/>
            <p:nvPr/>
          </p:nvSpPr>
          <p:spPr>
            <a:xfrm>
              <a:off x="3723396" y="1633281"/>
              <a:ext cx="4715046" cy="2047428"/>
            </a:xfrm>
            <a:prstGeom prst="rect">
              <a:avLst/>
            </a:prstGeom>
            <a:solidFill>
              <a:srgbClr val="1C3339">
                <a:lumMod val="75000"/>
                <a:lumOff val="25000"/>
                <a:alpha val="25098"/>
              </a:srgbClr>
            </a:solidFill>
            <a:ln w="9525" cap="flat" cmpd="sng" algn="ctr">
              <a:noFill/>
              <a:prstDash val="solid"/>
            </a:ln>
            <a:effectLst/>
          </p:spPr>
          <p:txBody>
            <a:bodyPr rtlCol="0" anchor="ctr"/>
            <a:lstStyle/>
            <a:p>
              <a:pPr algn="ctr" defTabSz="1216152">
                <a:defRPr/>
              </a:pPr>
              <a:endParaRPr lang="en-US" sz="2394" kern="0" dirty="0">
                <a:solidFill>
                  <a:srgbClr val="FFFFFF"/>
                </a:solidFill>
              </a:endParaRPr>
            </a:p>
          </p:txBody>
        </p:sp>
        <p:pic>
          <p:nvPicPr>
            <p:cNvPr id="200" name="Picture 199"/>
            <p:cNvPicPr>
              <a:picLocks noChangeAspect="1"/>
            </p:cNvPicPr>
            <p:nvPr/>
          </p:nvPicPr>
          <p:blipFill>
            <a:blip r:embed="rId3">
              <a:extLst>
                <a:ext uri="{28A0092B-C50C-407E-A947-70E740481C1C}">
                  <a14:useLocalDpi xmlns:a14="http://schemas.microsoft.com/office/drawing/2010/main" xmlns=""/>
                </a:ext>
              </a:extLst>
            </a:blip>
            <a:stretch>
              <a:fillRect/>
            </a:stretch>
          </p:blipFill>
          <p:spPr>
            <a:xfrm>
              <a:off x="213519" y="-767"/>
              <a:ext cx="3710941" cy="3388986"/>
            </a:xfrm>
            <a:prstGeom prst="rect">
              <a:avLst/>
            </a:prstGeom>
          </p:spPr>
        </p:pic>
        <p:sp>
          <p:nvSpPr>
            <p:cNvPr id="201" name="Rectangle 200"/>
            <p:cNvSpPr/>
            <p:nvPr/>
          </p:nvSpPr>
          <p:spPr>
            <a:xfrm>
              <a:off x="213520" y="3973199"/>
              <a:ext cx="11734799" cy="1852435"/>
            </a:xfrm>
            <a:prstGeom prst="rect">
              <a:avLst/>
            </a:prstGeom>
            <a:solidFill>
              <a:srgbClr val="1C3339">
                <a:lumMod val="75000"/>
                <a:lumOff val="25000"/>
                <a:alpha val="25098"/>
              </a:srgbClr>
            </a:solidFill>
            <a:ln w="9525" cap="flat" cmpd="sng" algn="ctr">
              <a:noFill/>
              <a:prstDash val="solid"/>
            </a:ln>
            <a:effectLst/>
          </p:spPr>
          <p:txBody>
            <a:bodyPr rtlCol="0" anchor="ctr"/>
            <a:lstStyle/>
            <a:p>
              <a:pPr algn="ctr" defTabSz="1216152">
                <a:defRPr/>
              </a:pPr>
              <a:endParaRPr lang="en-US" sz="2394" kern="0" dirty="0">
                <a:solidFill>
                  <a:srgbClr val="FFFFFF"/>
                </a:solidFill>
              </a:endParaRPr>
            </a:p>
          </p:txBody>
        </p:sp>
        <p:sp>
          <p:nvSpPr>
            <p:cNvPr id="202" name="Arc 201"/>
            <p:cNvSpPr/>
            <p:nvPr/>
          </p:nvSpPr>
          <p:spPr bwMode="auto">
            <a:xfrm>
              <a:off x="10450660" y="797330"/>
              <a:ext cx="1169959" cy="1072920"/>
            </a:xfrm>
            <a:prstGeom prst="arc">
              <a:avLst/>
            </a:prstGeom>
            <a:noFill/>
            <a:ln w="9525" cap="flat" cmpd="sng" algn="ctr">
              <a:noFill/>
              <a:prstDash val="solid"/>
              <a:round/>
              <a:headEnd type="none" w="med" len="med"/>
              <a:tailEnd type="none" w="med" len="med"/>
            </a:ln>
            <a:effectLst/>
          </p:spPr>
          <p:txBody>
            <a:bodyPr vert="horz" wrap="square" lIns="121528" tIns="60767" rIns="121528" bIns="60767" numCol="1" rtlCol="0" anchor="t" anchorCtr="1" compatLnSpc="1">
              <a:prstTxWarp prst="textNoShape">
                <a:avLst/>
              </a:prstTxWarp>
              <a:spAutoFit/>
            </a:bodyPr>
            <a:lstStyle/>
            <a:p>
              <a:pPr algn="ctr" defTabSz="1216152" fontAlgn="base">
                <a:lnSpc>
                  <a:spcPct val="95000"/>
                </a:lnSpc>
                <a:spcBef>
                  <a:spcPct val="30000"/>
                </a:spcBef>
                <a:spcAft>
                  <a:spcPct val="0"/>
                </a:spcAft>
                <a:buClr>
                  <a:srgbClr val="1C3339"/>
                </a:buClr>
              </a:pPr>
              <a:endParaRPr lang="en-US" sz="2660" dirty="0">
                <a:solidFill>
                  <a:srgbClr val="FFFFFF"/>
                </a:solidFill>
                <a:effectLst>
                  <a:outerShdw blurRad="38100" dist="38100" dir="2700000" algn="tl">
                    <a:srgbClr val="000000">
                      <a:alpha val="43137"/>
                    </a:srgbClr>
                  </a:outerShdw>
                </a:effectLst>
                <a:latin typeface="Arial Narrow" pitchFamily="34" charset="0"/>
                <a:cs typeface="Arial" charset="0"/>
              </a:endParaRPr>
            </a:p>
          </p:txBody>
        </p:sp>
        <p:grpSp>
          <p:nvGrpSpPr>
            <p:cNvPr id="203" name="Group 202"/>
            <p:cNvGrpSpPr/>
            <p:nvPr/>
          </p:nvGrpSpPr>
          <p:grpSpPr>
            <a:xfrm>
              <a:off x="1563472" y="733044"/>
              <a:ext cx="8948258" cy="604401"/>
              <a:chOff x="1563472" y="733044"/>
              <a:chExt cx="8948258" cy="604401"/>
            </a:xfrm>
            <a:effectLst>
              <a:glow rad="63500">
                <a:srgbClr val="E3FFAD">
                  <a:satMod val="175000"/>
                  <a:alpha val="67000"/>
                </a:srgbClr>
              </a:glow>
            </a:effectLst>
          </p:grpSpPr>
          <p:sp>
            <p:nvSpPr>
              <p:cNvPr id="204" name="Freeform 203"/>
              <p:cNvSpPr/>
              <p:nvPr/>
            </p:nvSpPr>
            <p:spPr bwMode="auto">
              <a:xfrm>
                <a:off x="1563472" y="797328"/>
                <a:ext cx="3101677" cy="540117"/>
              </a:xfrm>
              <a:custGeom>
                <a:avLst/>
                <a:gdLst>
                  <a:gd name="connsiteX0" fmla="*/ 0 w 1902734"/>
                  <a:gd name="connsiteY0" fmla="*/ 0 h 1808997"/>
                  <a:gd name="connsiteX1" fmla="*/ 1266092 w 1902734"/>
                  <a:gd name="connsiteY1" fmla="*/ 512466 h 1808997"/>
                  <a:gd name="connsiteX2" fmla="*/ 1899138 w 1902734"/>
                  <a:gd name="connsiteY2" fmla="*/ 1808703 h 1808997"/>
                  <a:gd name="connsiteX0" fmla="*/ 0 w 1893296"/>
                  <a:gd name="connsiteY0" fmla="*/ 0 h 1808997"/>
                  <a:gd name="connsiteX1" fmla="*/ 1266092 w 1893296"/>
                  <a:gd name="connsiteY1" fmla="*/ 512466 h 1808997"/>
                  <a:gd name="connsiteX2" fmla="*/ 1889613 w 1893296"/>
                  <a:gd name="connsiteY2" fmla="*/ 1808703 h 1808997"/>
                </a:gdLst>
                <a:ahLst/>
                <a:cxnLst>
                  <a:cxn ang="0">
                    <a:pos x="connsiteX0" y="connsiteY0"/>
                  </a:cxn>
                  <a:cxn ang="0">
                    <a:pos x="connsiteX1" y="connsiteY1"/>
                  </a:cxn>
                  <a:cxn ang="0">
                    <a:pos x="connsiteX2" y="connsiteY2"/>
                  </a:cxn>
                </a:cxnLst>
                <a:rect l="l" t="t" r="r" b="b"/>
                <a:pathLst>
                  <a:path w="1893296" h="1808997">
                    <a:moveTo>
                      <a:pt x="0" y="0"/>
                    </a:moveTo>
                    <a:cubicBezTo>
                      <a:pt x="474784" y="105508"/>
                      <a:pt x="949569" y="211016"/>
                      <a:pt x="1266092" y="512466"/>
                    </a:cubicBezTo>
                    <a:cubicBezTo>
                      <a:pt x="1582615" y="813916"/>
                      <a:pt x="1933156" y="1828800"/>
                      <a:pt x="1889613" y="1808703"/>
                    </a:cubicBezTo>
                  </a:path>
                </a:pathLst>
              </a:custGeom>
              <a:noFill/>
              <a:ln w="76200" cap="flat" cmpd="sng" algn="ctr">
                <a:solidFill>
                  <a:schemeClr val="accent2">
                    <a:alpha val="50000"/>
                  </a:schemeClr>
                </a:solidFill>
                <a:prstDash val="solid"/>
                <a:round/>
                <a:headEnd type="none" w="med" len="med"/>
                <a:tailEnd type="none" w="med" len="med"/>
              </a:ln>
              <a:effectLst/>
            </p:spPr>
            <p:txBody>
              <a:bodyPr vert="horz" wrap="square" lIns="121528" tIns="60767" rIns="121528" bIns="60767" numCol="1" rtlCol="0" anchor="t" anchorCtr="1" compatLnSpc="1">
                <a:prstTxWarp prst="textNoShape">
                  <a:avLst/>
                </a:prstTxWarp>
                <a:spAutoFit/>
              </a:bodyPr>
              <a:lstStyle/>
              <a:p>
                <a:pPr algn="ctr" defTabSz="1216152" fontAlgn="base">
                  <a:lnSpc>
                    <a:spcPct val="95000"/>
                  </a:lnSpc>
                  <a:spcBef>
                    <a:spcPct val="30000"/>
                  </a:spcBef>
                  <a:spcAft>
                    <a:spcPct val="0"/>
                  </a:spcAft>
                  <a:buClr>
                    <a:srgbClr val="1C3339"/>
                  </a:buClr>
                  <a:defRPr/>
                </a:pPr>
                <a:endParaRPr lang="en-US" sz="2660" kern="0" dirty="0">
                  <a:solidFill>
                    <a:srgbClr val="FFFFFF"/>
                  </a:solidFill>
                  <a:effectLst>
                    <a:outerShdw blurRad="38100" dist="38100" dir="2700000" algn="tl">
                      <a:srgbClr val="000000">
                        <a:alpha val="43137"/>
                      </a:srgbClr>
                    </a:outerShdw>
                  </a:effectLst>
                  <a:latin typeface="Arial Narrow" pitchFamily="34" charset="0"/>
                  <a:cs typeface="Arial" charset="0"/>
                </a:endParaRPr>
              </a:p>
            </p:txBody>
          </p:sp>
          <p:sp>
            <p:nvSpPr>
              <p:cNvPr id="205" name="Freeform 204"/>
              <p:cNvSpPr/>
              <p:nvPr/>
            </p:nvSpPr>
            <p:spPr bwMode="auto">
              <a:xfrm>
                <a:off x="1589186" y="745899"/>
                <a:ext cx="4048428" cy="540117"/>
              </a:xfrm>
              <a:custGeom>
                <a:avLst/>
                <a:gdLst>
                  <a:gd name="connsiteX0" fmla="*/ 0 w 2571447"/>
                  <a:gd name="connsiteY0" fmla="*/ 0 h 1921895"/>
                  <a:gd name="connsiteX1" fmla="*/ 2019718 w 2571447"/>
                  <a:gd name="connsiteY1" fmla="*/ 622998 h 1921895"/>
                  <a:gd name="connsiteX2" fmla="*/ 2542233 w 2571447"/>
                  <a:gd name="connsiteY2" fmla="*/ 1919236 h 1921895"/>
                </a:gdLst>
                <a:ahLst/>
                <a:cxnLst>
                  <a:cxn ang="0">
                    <a:pos x="connsiteX0" y="connsiteY0"/>
                  </a:cxn>
                  <a:cxn ang="0">
                    <a:pos x="connsiteX1" y="connsiteY1"/>
                  </a:cxn>
                  <a:cxn ang="0">
                    <a:pos x="connsiteX2" y="connsiteY2"/>
                  </a:cxn>
                </a:cxnLst>
                <a:rect l="l" t="t" r="r" b="b"/>
                <a:pathLst>
                  <a:path w="2571447" h="1921895">
                    <a:moveTo>
                      <a:pt x="0" y="0"/>
                    </a:moveTo>
                    <a:cubicBezTo>
                      <a:pt x="798006" y="151562"/>
                      <a:pt x="1596013" y="303125"/>
                      <a:pt x="2019718" y="622998"/>
                    </a:cubicBezTo>
                    <a:cubicBezTo>
                      <a:pt x="2443423" y="942871"/>
                      <a:pt x="2652765" y="1981201"/>
                      <a:pt x="2542233" y="1919236"/>
                    </a:cubicBezTo>
                  </a:path>
                </a:pathLst>
              </a:custGeom>
              <a:noFill/>
              <a:ln w="76200" cap="flat" cmpd="sng" algn="ctr">
                <a:solidFill>
                  <a:schemeClr val="accent2">
                    <a:alpha val="50000"/>
                  </a:schemeClr>
                </a:solidFill>
                <a:prstDash val="solid"/>
                <a:round/>
                <a:headEnd type="none" w="med" len="med"/>
                <a:tailEnd type="none" w="med" len="med"/>
              </a:ln>
              <a:effectLst/>
            </p:spPr>
            <p:txBody>
              <a:bodyPr vert="horz" wrap="square" lIns="121528" tIns="60767" rIns="121528" bIns="60767" numCol="1" rtlCol="0" anchor="t" anchorCtr="1" compatLnSpc="1">
                <a:prstTxWarp prst="textNoShape">
                  <a:avLst/>
                </a:prstTxWarp>
                <a:spAutoFit/>
              </a:bodyPr>
              <a:lstStyle/>
              <a:p>
                <a:pPr algn="ctr" defTabSz="1216152" fontAlgn="base">
                  <a:lnSpc>
                    <a:spcPct val="95000"/>
                  </a:lnSpc>
                  <a:spcBef>
                    <a:spcPct val="30000"/>
                  </a:spcBef>
                  <a:spcAft>
                    <a:spcPct val="0"/>
                  </a:spcAft>
                  <a:buClr>
                    <a:srgbClr val="1C3339"/>
                  </a:buClr>
                  <a:defRPr/>
                </a:pPr>
                <a:endParaRPr lang="en-US" sz="2660" kern="0" dirty="0">
                  <a:solidFill>
                    <a:srgbClr val="FFFFFF"/>
                  </a:solidFill>
                  <a:effectLst>
                    <a:outerShdw blurRad="38100" dist="38100" dir="2700000" algn="tl">
                      <a:srgbClr val="000000">
                        <a:alpha val="43137"/>
                      </a:srgbClr>
                    </a:outerShdw>
                  </a:effectLst>
                  <a:latin typeface="Arial Narrow" pitchFamily="34" charset="0"/>
                  <a:cs typeface="Arial" charset="0"/>
                </a:endParaRPr>
              </a:p>
            </p:txBody>
          </p:sp>
          <p:sp>
            <p:nvSpPr>
              <p:cNvPr id="206" name="Freeform 205"/>
              <p:cNvSpPr/>
              <p:nvPr/>
            </p:nvSpPr>
            <p:spPr bwMode="auto">
              <a:xfrm>
                <a:off x="1602043" y="758758"/>
                <a:ext cx="4988936" cy="540117"/>
              </a:xfrm>
              <a:custGeom>
                <a:avLst/>
                <a:gdLst>
                  <a:gd name="connsiteX0" fmla="*/ 0 w 3205424"/>
                  <a:gd name="connsiteY0" fmla="*/ 0 h 1698171"/>
                  <a:gd name="connsiteX1" fmla="*/ 2502040 w 3205424"/>
                  <a:gd name="connsiteY1" fmla="*/ 582804 h 1698171"/>
                  <a:gd name="connsiteX2" fmla="*/ 3205424 w 3205424"/>
                  <a:gd name="connsiteY2" fmla="*/ 1698171 h 1698171"/>
                </a:gdLst>
                <a:ahLst/>
                <a:cxnLst>
                  <a:cxn ang="0">
                    <a:pos x="connsiteX0" y="connsiteY0"/>
                  </a:cxn>
                  <a:cxn ang="0">
                    <a:pos x="connsiteX1" y="connsiteY1"/>
                  </a:cxn>
                  <a:cxn ang="0">
                    <a:pos x="connsiteX2" y="connsiteY2"/>
                  </a:cxn>
                </a:cxnLst>
                <a:rect l="l" t="t" r="r" b="b"/>
                <a:pathLst>
                  <a:path w="3205424" h="1698171">
                    <a:moveTo>
                      <a:pt x="0" y="0"/>
                    </a:moveTo>
                    <a:cubicBezTo>
                      <a:pt x="983901" y="149888"/>
                      <a:pt x="1967803" y="299776"/>
                      <a:pt x="2502040" y="582804"/>
                    </a:cubicBezTo>
                    <a:cubicBezTo>
                      <a:pt x="3036277" y="865832"/>
                      <a:pt x="3120850" y="1282001"/>
                      <a:pt x="3205424" y="1698171"/>
                    </a:cubicBezTo>
                  </a:path>
                </a:pathLst>
              </a:custGeom>
              <a:noFill/>
              <a:ln w="76200" cap="flat" cmpd="sng" algn="ctr">
                <a:solidFill>
                  <a:schemeClr val="accent2">
                    <a:alpha val="50000"/>
                  </a:schemeClr>
                </a:solidFill>
                <a:prstDash val="solid"/>
                <a:round/>
                <a:headEnd type="none" w="med" len="med"/>
                <a:tailEnd type="none" w="med" len="med"/>
              </a:ln>
              <a:effectLst/>
            </p:spPr>
            <p:txBody>
              <a:bodyPr vert="horz" wrap="square" lIns="121528" tIns="60767" rIns="121528" bIns="60767" numCol="1" rtlCol="0" anchor="t" anchorCtr="1" compatLnSpc="1">
                <a:prstTxWarp prst="textNoShape">
                  <a:avLst/>
                </a:prstTxWarp>
                <a:spAutoFit/>
              </a:bodyPr>
              <a:lstStyle/>
              <a:p>
                <a:pPr algn="ctr" defTabSz="1216152" fontAlgn="base">
                  <a:lnSpc>
                    <a:spcPct val="95000"/>
                  </a:lnSpc>
                  <a:spcBef>
                    <a:spcPct val="30000"/>
                  </a:spcBef>
                  <a:spcAft>
                    <a:spcPct val="0"/>
                  </a:spcAft>
                  <a:buClr>
                    <a:srgbClr val="1C3339"/>
                  </a:buClr>
                  <a:defRPr/>
                </a:pPr>
                <a:endParaRPr lang="en-US" sz="2660" kern="0" dirty="0">
                  <a:solidFill>
                    <a:srgbClr val="FFFFFF"/>
                  </a:solidFill>
                  <a:effectLst>
                    <a:outerShdw blurRad="38100" dist="38100" dir="2700000" algn="tl">
                      <a:srgbClr val="000000">
                        <a:alpha val="43137"/>
                      </a:srgbClr>
                    </a:outerShdw>
                  </a:effectLst>
                  <a:latin typeface="Arial Narrow" pitchFamily="34" charset="0"/>
                  <a:cs typeface="Arial" charset="0"/>
                </a:endParaRPr>
              </a:p>
            </p:txBody>
          </p:sp>
          <p:sp>
            <p:nvSpPr>
              <p:cNvPr id="207" name="Freeform 206"/>
              <p:cNvSpPr/>
              <p:nvPr/>
            </p:nvSpPr>
            <p:spPr bwMode="auto">
              <a:xfrm>
                <a:off x="1602043" y="758758"/>
                <a:ext cx="6264471" cy="540117"/>
              </a:xfrm>
              <a:custGeom>
                <a:avLst/>
                <a:gdLst>
                  <a:gd name="connsiteX0" fmla="*/ 0 w 4963886"/>
                  <a:gd name="connsiteY0" fmla="*/ 0 h 1868993"/>
                  <a:gd name="connsiteX1" fmla="*/ 3707842 w 4963886"/>
                  <a:gd name="connsiteY1" fmla="*/ 422031 h 1868993"/>
                  <a:gd name="connsiteX2" fmla="*/ 4963886 w 4963886"/>
                  <a:gd name="connsiteY2" fmla="*/ 1868993 h 1868993"/>
                </a:gdLst>
                <a:ahLst/>
                <a:cxnLst>
                  <a:cxn ang="0">
                    <a:pos x="connsiteX0" y="connsiteY0"/>
                  </a:cxn>
                  <a:cxn ang="0">
                    <a:pos x="connsiteX1" y="connsiteY1"/>
                  </a:cxn>
                  <a:cxn ang="0">
                    <a:pos x="connsiteX2" y="connsiteY2"/>
                  </a:cxn>
                </a:cxnLst>
                <a:rect l="l" t="t" r="r" b="b"/>
                <a:pathLst>
                  <a:path w="4963886" h="1868993">
                    <a:moveTo>
                      <a:pt x="0" y="0"/>
                    </a:moveTo>
                    <a:cubicBezTo>
                      <a:pt x="1440264" y="55266"/>
                      <a:pt x="2880528" y="110532"/>
                      <a:pt x="3707842" y="422031"/>
                    </a:cubicBezTo>
                    <a:cubicBezTo>
                      <a:pt x="4535156" y="733530"/>
                      <a:pt x="4751196" y="1627833"/>
                      <a:pt x="4963886" y="1868993"/>
                    </a:cubicBezTo>
                  </a:path>
                </a:pathLst>
              </a:custGeom>
              <a:noFill/>
              <a:ln w="76200" cap="flat" cmpd="sng" algn="ctr">
                <a:solidFill>
                  <a:schemeClr val="accent2">
                    <a:alpha val="50000"/>
                  </a:schemeClr>
                </a:solidFill>
                <a:prstDash val="solid"/>
                <a:round/>
                <a:headEnd type="none" w="med" len="med"/>
                <a:tailEnd type="none" w="med" len="med"/>
              </a:ln>
              <a:effectLst/>
            </p:spPr>
            <p:txBody>
              <a:bodyPr vert="horz" wrap="square" lIns="121528" tIns="60767" rIns="121528" bIns="60767" numCol="1" rtlCol="0" anchor="t" anchorCtr="1" compatLnSpc="1">
                <a:prstTxWarp prst="textNoShape">
                  <a:avLst/>
                </a:prstTxWarp>
                <a:spAutoFit/>
              </a:bodyPr>
              <a:lstStyle/>
              <a:p>
                <a:pPr algn="ctr" defTabSz="1216152" fontAlgn="base">
                  <a:lnSpc>
                    <a:spcPct val="95000"/>
                  </a:lnSpc>
                  <a:spcBef>
                    <a:spcPct val="30000"/>
                  </a:spcBef>
                  <a:spcAft>
                    <a:spcPct val="0"/>
                  </a:spcAft>
                  <a:buClr>
                    <a:srgbClr val="1C3339"/>
                  </a:buClr>
                  <a:defRPr/>
                </a:pPr>
                <a:endParaRPr lang="en-US" sz="2660" kern="0" dirty="0">
                  <a:solidFill>
                    <a:srgbClr val="FFFFFF"/>
                  </a:solidFill>
                  <a:effectLst>
                    <a:outerShdw blurRad="38100" dist="38100" dir="2700000" algn="tl">
                      <a:srgbClr val="000000">
                        <a:alpha val="43137"/>
                      </a:srgbClr>
                    </a:outerShdw>
                  </a:effectLst>
                  <a:latin typeface="Arial Narrow" pitchFamily="34" charset="0"/>
                  <a:cs typeface="Arial" charset="0"/>
                </a:endParaRPr>
              </a:p>
            </p:txBody>
          </p:sp>
          <p:sp>
            <p:nvSpPr>
              <p:cNvPr id="208" name="Freeform 207"/>
              <p:cNvSpPr/>
              <p:nvPr/>
            </p:nvSpPr>
            <p:spPr bwMode="auto">
              <a:xfrm>
                <a:off x="3993386" y="733044"/>
                <a:ext cx="6389778" cy="540117"/>
              </a:xfrm>
              <a:custGeom>
                <a:avLst/>
                <a:gdLst>
                  <a:gd name="connsiteX0" fmla="*/ 4361070 w 4361070"/>
                  <a:gd name="connsiteY0" fmla="*/ 0 h 1889090"/>
                  <a:gd name="connsiteX1" fmla="*/ 703470 w 4361070"/>
                  <a:gd name="connsiteY1" fmla="*/ 442128 h 1889090"/>
                  <a:gd name="connsiteX2" fmla="*/ 86 w 4361070"/>
                  <a:gd name="connsiteY2" fmla="*/ 1889090 h 1889090"/>
                </a:gdLst>
                <a:ahLst/>
                <a:cxnLst>
                  <a:cxn ang="0">
                    <a:pos x="connsiteX0" y="connsiteY0"/>
                  </a:cxn>
                  <a:cxn ang="0">
                    <a:pos x="connsiteX1" y="connsiteY1"/>
                  </a:cxn>
                  <a:cxn ang="0">
                    <a:pos x="connsiteX2" y="connsiteY2"/>
                  </a:cxn>
                </a:cxnLst>
                <a:rect l="l" t="t" r="r" b="b"/>
                <a:pathLst>
                  <a:path w="4361070" h="1889090">
                    <a:moveTo>
                      <a:pt x="4361070" y="0"/>
                    </a:moveTo>
                    <a:cubicBezTo>
                      <a:pt x="2895685" y="63640"/>
                      <a:pt x="1430301" y="127280"/>
                      <a:pt x="703470" y="442128"/>
                    </a:cubicBezTo>
                    <a:cubicBezTo>
                      <a:pt x="-23361" y="756976"/>
                      <a:pt x="86" y="1889090"/>
                      <a:pt x="86" y="1889090"/>
                    </a:cubicBezTo>
                  </a:path>
                </a:pathLst>
              </a:custGeom>
              <a:noFill/>
              <a:ln w="76200" cap="flat" cmpd="sng" algn="ctr">
                <a:solidFill>
                  <a:schemeClr val="accent2">
                    <a:alpha val="50000"/>
                  </a:schemeClr>
                </a:solidFill>
                <a:prstDash val="solid"/>
                <a:round/>
                <a:headEnd type="none" w="med" len="med"/>
                <a:tailEnd type="none" w="med" len="med"/>
              </a:ln>
              <a:effectLst/>
            </p:spPr>
            <p:txBody>
              <a:bodyPr vert="horz" wrap="square" lIns="121528" tIns="60767" rIns="121528" bIns="60767" numCol="1" rtlCol="0" anchor="t" anchorCtr="1" compatLnSpc="1">
                <a:prstTxWarp prst="textNoShape">
                  <a:avLst/>
                </a:prstTxWarp>
                <a:spAutoFit/>
              </a:bodyPr>
              <a:lstStyle/>
              <a:p>
                <a:pPr algn="ctr" defTabSz="1216152" fontAlgn="base">
                  <a:lnSpc>
                    <a:spcPct val="95000"/>
                  </a:lnSpc>
                  <a:spcBef>
                    <a:spcPct val="30000"/>
                  </a:spcBef>
                  <a:spcAft>
                    <a:spcPct val="0"/>
                  </a:spcAft>
                  <a:buClr>
                    <a:srgbClr val="1C3339"/>
                  </a:buClr>
                  <a:defRPr/>
                </a:pPr>
                <a:endParaRPr lang="en-US" sz="2660" kern="0" dirty="0">
                  <a:solidFill>
                    <a:srgbClr val="FFFFFF"/>
                  </a:solidFill>
                  <a:effectLst>
                    <a:outerShdw blurRad="38100" dist="38100" dir="2700000" algn="tl">
                      <a:srgbClr val="000000">
                        <a:alpha val="43137"/>
                      </a:srgbClr>
                    </a:outerShdw>
                  </a:effectLst>
                  <a:latin typeface="Arial Narrow" pitchFamily="34" charset="0"/>
                  <a:cs typeface="Arial" charset="0"/>
                </a:endParaRPr>
              </a:p>
            </p:txBody>
          </p:sp>
          <p:sp>
            <p:nvSpPr>
              <p:cNvPr id="209" name="Freeform 208"/>
              <p:cNvSpPr/>
              <p:nvPr/>
            </p:nvSpPr>
            <p:spPr bwMode="auto">
              <a:xfrm>
                <a:off x="4946358" y="784471"/>
                <a:ext cx="5539660" cy="540117"/>
              </a:xfrm>
              <a:custGeom>
                <a:avLst/>
                <a:gdLst>
                  <a:gd name="connsiteX0" fmla="*/ 3788229 w 3788229"/>
                  <a:gd name="connsiteY0" fmla="*/ 0 h 1607737"/>
                  <a:gd name="connsiteX1" fmla="*/ 884255 w 3788229"/>
                  <a:gd name="connsiteY1" fmla="*/ 482321 h 1607737"/>
                  <a:gd name="connsiteX2" fmla="*/ 0 w 3788229"/>
                  <a:gd name="connsiteY2" fmla="*/ 1607737 h 1607737"/>
                </a:gdLst>
                <a:ahLst/>
                <a:cxnLst>
                  <a:cxn ang="0">
                    <a:pos x="connsiteX0" y="connsiteY0"/>
                  </a:cxn>
                  <a:cxn ang="0">
                    <a:pos x="connsiteX1" y="connsiteY1"/>
                  </a:cxn>
                  <a:cxn ang="0">
                    <a:pos x="connsiteX2" y="connsiteY2"/>
                  </a:cxn>
                </a:cxnLst>
                <a:rect l="l" t="t" r="r" b="b"/>
                <a:pathLst>
                  <a:path w="3788229" h="1607737">
                    <a:moveTo>
                      <a:pt x="3788229" y="0"/>
                    </a:moveTo>
                    <a:cubicBezTo>
                      <a:pt x="2651927" y="107182"/>
                      <a:pt x="1515626" y="214365"/>
                      <a:pt x="884255" y="482321"/>
                    </a:cubicBezTo>
                    <a:cubicBezTo>
                      <a:pt x="252883" y="750277"/>
                      <a:pt x="126441" y="1179007"/>
                      <a:pt x="0" y="1607737"/>
                    </a:cubicBezTo>
                  </a:path>
                </a:pathLst>
              </a:custGeom>
              <a:noFill/>
              <a:ln w="76200" cap="flat" cmpd="sng" algn="ctr">
                <a:solidFill>
                  <a:schemeClr val="accent2">
                    <a:alpha val="50000"/>
                  </a:schemeClr>
                </a:solidFill>
                <a:prstDash val="solid"/>
                <a:round/>
                <a:headEnd type="none" w="med" len="med"/>
                <a:tailEnd type="none" w="med" len="med"/>
              </a:ln>
              <a:effectLst/>
            </p:spPr>
            <p:txBody>
              <a:bodyPr vert="horz" wrap="square" lIns="121528" tIns="60767" rIns="121528" bIns="60767" numCol="1" rtlCol="0" anchor="t" anchorCtr="1" compatLnSpc="1">
                <a:prstTxWarp prst="textNoShape">
                  <a:avLst/>
                </a:prstTxWarp>
                <a:spAutoFit/>
              </a:bodyPr>
              <a:lstStyle/>
              <a:p>
                <a:pPr algn="ctr" defTabSz="1216152" fontAlgn="base">
                  <a:lnSpc>
                    <a:spcPct val="95000"/>
                  </a:lnSpc>
                  <a:spcBef>
                    <a:spcPct val="30000"/>
                  </a:spcBef>
                  <a:spcAft>
                    <a:spcPct val="0"/>
                  </a:spcAft>
                  <a:buClr>
                    <a:srgbClr val="1C3339"/>
                  </a:buClr>
                  <a:defRPr/>
                </a:pPr>
                <a:endParaRPr lang="en-US" sz="2660" kern="0" dirty="0">
                  <a:solidFill>
                    <a:srgbClr val="FFFFFF"/>
                  </a:solidFill>
                  <a:effectLst>
                    <a:outerShdw blurRad="38100" dist="38100" dir="2700000" algn="tl">
                      <a:srgbClr val="000000">
                        <a:alpha val="43137"/>
                      </a:srgbClr>
                    </a:outerShdw>
                  </a:effectLst>
                  <a:latin typeface="Arial Narrow" pitchFamily="34" charset="0"/>
                  <a:cs typeface="Arial" charset="0"/>
                </a:endParaRPr>
              </a:p>
            </p:txBody>
          </p:sp>
          <p:sp>
            <p:nvSpPr>
              <p:cNvPr id="210" name="Freeform 209"/>
              <p:cNvSpPr/>
              <p:nvPr/>
            </p:nvSpPr>
            <p:spPr bwMode="auto">
              <a:xfrm>
                <a:off x="6525799" y="745898"/>
                <a:ext cx="3985931" cy="540117"/>
              </a:xfrm>
              <a:custGeom>
                <a:avLst/>
                <a:gdLst>
                  <a:gd name="connsiteX0" fmla="*/ 2100106 w 2100106"/>
                  <a:gd name="connsiteY0" fmla="*/ 0 h 1868994"/>
                  <a:gd name="connsiteX1" fmla="*/ 462224 w 2100106"/>
                  <a:gd name="connsiteY1" fmla="*/ 673240 h 1868994"/>
                  <a:gd name="connsiteX2" fmla="*/ 0 w 2100106"/>
                  <a:gd name="connsiteY2" fmla="*/ 1868994 h 1868994"/>
                </a:gdLst>
                <a:ahLst/>
                <a:cxnLst>
                  <a:cxn ang="0">
                    <a:pos x="connsiteX0" y="connsiteY0"/>
                  </a:cxn>
                  <a:cxn ang="0">
                    <a:pos x="connsiteX1" y="connsiteY1"/>
                  </a:cxn>
                  <a:cxn ang="0">
                    <a:pos x="connsiteX2" y="connsiteY2"/>
                  </a:cxn>
                </a:cxnLst>
                <a:rect l="l" t="t" r="r" b="b"/>
                <a:pathLst>
                  <a:path w="2100106" h="1868994">
                    <a:moveTo>
                      <a:pt x="2100106" y="0"/>
                    </a:moveTo>
                    <a:cubicBezTo>
                      <a:pt x="1456174" y="180870"/>
                      <a:pt x="812242" y="361741"/>
                      <a:pt x="462224" y="673240"/>
                    </a:cubicBezTo>
                    <a:cubicBezTo>
                      <a:pt x="112206" y="984739"/>
                      <a:pt x="56103" y="1426866"/>
                      <a:pt x="0" y="1868994"/>
                    </a:cubicBezTo>
                  </a:path>
                </a:pathLst>
              </a:custGeom>
              <a:noFill/>
              <a:ln w="76200" cap="flat" cmpd="sng" algn="ctr">
                <a:solidFill>
                  <a:schemeClr val="accent2">
                    <a:alpha val="50000"/>
                  </a:schemeClr>
                </a:solidFill>
                <a:prstDash val="solid"/>
                <a:round/>
                <a:headEnd type="none" w="med" len="med"/>
                <a:tailEnd type="none" w="med" len="med"/>
              </a:ln>
              <a:effectLst/>
            </p:spPr>
            <p:txBody>
              <a:bodyPr vert="horz" wrap="square" lIns="121528" tIns="60767" rIns="121528" bIns="60767" numCol="1" rtlCol="0" anchor="t" anchorCtr="1" compatLnSpc="1">
                <a:prstTxWarp prst="textNoShape">
                  <a:avLst/>
                </a:prstTxWarp>
                <a:spAutoFit/>
              </a:bodyPr>
              <a:lstStyle/>
              <a:p>
                <a:pPr algn="ctr" defTabSz="1216152" fontAlgn="base">
                  <a:lnSpc>
                    <a:spcPct val="95000"/>
                  </a:lnSpc>
                  <a:spcBef>
                    <a:spcPct val="30000"/>
                  </a:spcBef>
                  <a:spcAft>
                    <a:spcPct val="0"/>
                  </a:spcAft>
                  <a:buClr>
                    <a:srgbClr val="1C3339"/>
                  </a:buClr>
                  <a:defRPr/>
                </a:pPr>
                <a:endParaRPr lang="en-US" sz="2660" kern="0" dirty="0">
                  <a:solidFill>
                    <a:srgbClr val="FFFFFF"/>
                  </a:solidFill>
                  <a:effectLst>
                    <a:outerShdw blurRad="38100" dist="38100" dir="2700000" algn="tl">
                      <a:srgbClr val="000000">
                        <a:alpha val="43137"/>
                      </a:srgbClr>
                    </a:outerShdw>
                  </a:effectLst>
                  <a:latin typeface="Arial Narrow" pitchFamily="34" charset="0"/>
                  <a:cs typeface="Arial" charset="0"/>
                </a:endParaRPr>
              </a:p>
            </p:txBody>
          </p:sp>
        </p:grpSp>
        <p:sp>
          <p:nvSpPr>
            <p:cNvPr id="211" name="Rectangle 210"/>
            <p:cNvSpPr/>
            <p:nvPr/>
          </p:nvSpPr>
          <p:spPr>
            <a:xfrm>
              <a:off x="5185845" y="1770710"/>
              <a:ext cx="1754938" cy="447550"/>
            </a:xfrm>
            <a:prstGeom prst="rect">
              <a:avLst/>
            </a:prstGeom>
            <a:solidFill>
              <a:schemeClr val="accent1"/>
            </a:solidFill>
            <a:ln w="9525" cap="flat" cmpd="sng" algn="ctr">
              <a:noFill/>
              <a:prstDash val="solid"/>
            </a:ln>
            <a:effectLst/>
          </p:spPr>
          <p:txBody>
            <a:bodyPr rtlCol="0" anchor="ctr"/>
            <a:lstStyle/>
            <a:p>
              <a:pPr algn="ctr" defTabSz="1216152">
                <a:defRPr/>
              </a:pPr>
              <a:r>
                <a:rPr lang="en-GB" sz="2394" b="1" kern="0" dirty="0">
                  <a:solidFill>
                    <a:srgbClr val="FFFFFF"/>
                  </a:solidFill>
                </a:rPr>
                <a:t>Apps</a:t>
              </a:r>
              <a:endParaRPr lang="en-US" sz="2394" b="1" kern="0" dirty="0">
                <a:solidFill>
                  <a:srgbClr val="FFFFFF"/>
                </a:solidFill>
              </a:endParaRPr>
            </a:p>
          </p:txBody>
        </p:sp>
        <p:grpSp>
          <p:nvGrpSpPr>
            <p:cNvPr id="212" name="Group 211"/>
            <p:cNvGrpSpPr/>
            <p:nvPr/>
          </p:nvGrpSpPr>
          <p:grpSpPr>
            <a:xfrm>
              <a:off x="1074258" y="1032886"/>
              <a:ext cx="9837195" cy="2760186"/>
              <a:chOff x="672724" y="807102"/>
              <a:chExt cx="7688416" cy="2157267"/>
            </a:xfrm>
            <a:effectLst>
              <a:glow rad="63500">
                <a:srgbClr val="E3FFAD">
                  <a:satMod val="175000"/>
                  <a:alpha val="67000"/>
                </a:srgbClr>
              </a:glow>
            </a:effectLst>
          </p:grpSpPr>
          <p:grpSp>
            <p:nvGrpSpPr>
              <p:cNvPr id="213" name="Group 212"/>
              <p:cNvGrpSpPr/>
              <p:nvPr/>
            </p:nvGrpSpPr>
            <p:grpSpPr>
              <a:xfrm>
                <a:off x="672724" y="807102"/>
                <a:ext cx="7688416" cy="2157267"/>
                <a:chOff x="672724" y="807102"/>
                <a:chExt cx="7688416" cy="2157267"/>
              </a:xfrm>
            </p:grpSpPr>
            <p:sp>
              <p:nvSpPr>
                <p:cNvPr id="216" name="Freeform 215"/>
                <p:cNvSpPr/>
                <p:nvPr/>
              </p:nvSpPr>
              <p:spPr bwMode="auto">
                <a:xfrm>
                  <a:off x="672724" y="2502039"/>
                  <a:ext cx="2815854" cy="422137"/>
                </a:xfrm>
                <a:custGeom>
                  <a:avLst/>
                  <a:gdLst>
                    <a:gd name="connsiteX0" fmla="*/ 2120202 w 2120202"/>
                    <a:gd name="connsiteY0" fmla="*/ 0 h 1657978"/>
                    <a:gd name="connsiteX1" fmla="*/ 1708220 w 2120202"/>
                    <a:gd name="connsiteY1" fmla="*/ 1195753 h 1657978"/>
                    <a:gd name="connsiteX2" fmla="*/ 0 w 2120202"/>
                    <a:gd name="connsiteY2" fmla="*/ 1657978 h 1657978"/>
                  </a:gdLst>
                  <a:ahLst/>
                  <a:cxnLst>
                    <a:cxn ang="0">
                      <a:pos x="connsiteX0" y="connsiteY0"/>
                    </a:cxn>
                    <a:cxn ang="0">
                      <a:pos x="connsiteX1" y="connsiteY1"/>
                    </a:cxn>
                    <a:cxn ang="0">
                      <a:pos x="connsiteX2" y="connsiteY2"/>
                    </a:cxn>
                  </a:cxnLst>
                  <a:rect l="l" t="t" r="r" b="b"/>
                  <a:pathLst>
                    <a:path w="2120202" h="1657978">
                      <a:moveTo>
                        <a:pt x="2120202" y="0"/>
                      </a:moveTo>
                      <a:cubicBezTo>
                        <a:pt x="2090894" y="459711"/>
                        <a:pt x="2061587" y="919423"/>
                        <a:pt x="1708220" y="1195753"/>
                      </a:cubicBezTo>
                      <a:cubicBezTo>
                        <a:pt x="1354853" y="1472083"/>
                        <a:pt x="244510" y="1584290"/>
                        <a:pt x="0" y="1657978"/>
                      </a:cubicBezTo>
                    </a:path>
                  </a:pathLst>
                </a:custGeom>
                <a:noFill/>
                <a:ln w="76200" cap="flat" cmpd="sng" algn="ctr">
                  <a:solidFill>
                    <a:schemeClr val="accent2">
                      <a:alpha val="50000"/>
                    </a:schemeClr>
                  </a:solidFill>
                  <a:prstDash val="solid"/>
                  <a:round/>
                  <a:headEnd type="none" w="med" len="med"/>
                  <a:tailEnd type="none" w="med" len="med"/>
                </a:ln>
                <a:effectLst/>
              </p:spPr>
              <p:txBody>
                <a:bodyPr vert="horz" wrap="square" lIns="121528" tIns="60767" rIns="121528" bIns="60767" numCol="1" rtlCol="0" anchor="t" anchorCtr="1" compatLnSpc="1">
                  <a:prstTxWarp prst="textNoShape">
                    <a:avLst/>
                  </a:prstTxWarp>
                  <a:spAutoFit/>
                </a:bodyPr>
                <a:lstStyle/>
                <a:p>
                  <a:pPr algn="ctr" defTabSz="1216152" fontAlgn="base">
                    <a:lnSpc>
                      <a:spcPct val="95000"/>
                    </a:lnSpc>
                    <a:spcBef>
                      <a:spcPct val="30000"/>
                    </a:spcBef>
                    <a:spcAft>
                      <a:spcPct val="0"/>
                    </a:spcAft>
                    <a:buClr>
                      <a:srgbClr val="1C3339"/>
                    </a:buClr>
                    <a:defRPr/>
                  </a:pPr>
                  <a:endParaRPr lang="en-US" sz="2660" kern="0" dirty="0">
                    <a:solidFill>
                      <a:srgbClr val="FFFFFF"/>
                    </a:solidFill>
                    <a:effectLst>
                      <a:outerShdw blurRad="38100" dist="38100" dir="2700000" algn="tl">
                        <a:srgbClr val="000000">
                          <a:alpha val="43137"/>
                        </a:srgbClr>
                      </a:outerShdw>
                    </a:effectLst>
                    <a:latin typeface="Arial Narrow" pitchFamily="34" charset="0"/>
                    <a:cs typeface="Arial" charset="0"/>
                  </a:endParaRPr>
                </a:p>
              </p:txBody>
            </p:sp>
            <p:sp>
              <p:nvSpPr>
                <p:cNvPr id="217" name="Freeform 216"/>
                <p:cNvSpPr/>
                <p:nvPr/>
              </p:nvSpPr>
              <p:spPr bwMode="auto">
                <a:xfrm>
                  <a:off x="2948374" y="2542232"/>
                  <a:ext cx="2186335" cy="422137"/>
                </a:xfrm>
                <a:custGeom>
                  <a:avLst/>
                  <a:gdLst>
                    <a:gd name="connsiteX0" fmla="*/ 0 w 2180493"/>
                    <a:gd name="connsiteY0" fmla="*/ 0 h 1688123"/>
                    <a:gd name="connsiteX1" fmla="*/ 391886 w 2180493"/>
                    <a:gd name="connsiteY1" fmla="*/ 1125415 h 1688123"/>
                    <a:gd name="connsiteX2" fmla="*/ 2180493 w 2180493"/>
                    <a:gd name="connsiteY2" fmla="*/ 1688123 h 1688123"/>
                  </a:gdLst>
                  <a:ahLst/>
                  <a:cxnLst>
                    <a:cxn ang="0">
                      <a:pos x="connsiteX0" y="connsiteY0"/>
                    </a:cxn>
                    <a:cxn ang="0">
                      <a:pos x="connsiteX1" y="connsiteY1"/>
                    </a:cxn>
                    <a:cxn ang="0">
                      <a:pos x="connsiteX2" y="connsiteY2"/>
                    </a:cxn>
                  </a:cxnLst>
                  <a:rect l="l" t="t" r="r" b="b"/>
                  <a:pathLst>
                    <a:path w="2180493" h="1688123">
                      <a:moveTo>
                        <a:pt x="0" y="0"/>
                      </a:moveTo>
                      <a:cubicBezTo>
                        <a:pt x="14235" y="422030"/>
                        <a:pt x="28470" y="844061"/>
                        <a:pt x="391886" y="1125415"/>
                      </a:cubicBezTo>
                      <a:cubicBezTo>
                        <a:pt x="755302" y="1406769"/>
                        <a:pt x="1467897" y="1547446"/>
                        <a:pt x="2180493" y="1688123"/>
                      </a:cubicBezTo>
                    </a:path>
                  </a:pathLst>
                </a:custGeom>
                <a:noFill/>
                <a:ln w="76200" cap="flat" cmpd="sng" algn="ctr">
                  <a:solidFill>
                    <a:schemeClr val="accent2">
                      <a:alpha val="50000"/>
                    </a:schemeClr>
                  </a:solidFill>
                  <a:prstDash val="solid"/>
                  <a:round/>
                  <a:headEnd type="none" w="med" len="med"/>
                  <a:tailEnd type="none" w="med" len="med"/>
                </a:ln>
                <a:effectLst/>
              </p:spPr>
              <p:txBody>
                <a:bodyPr vert="horz" wrap="square" lIns="121528" tIns="60767" rIns="121528" bIns="60767" numCol="1" rtlCol="0" anchor="t" anchorCtr="1" compatLnSpc="1">
                  <a:prstTxWarp prst="textNoShape">
                    <a:avLst/>
                  </a:prstTxWarp>
                  <a:spAutoFit/>
                </a:bodyPr>
                <a:lstStyle/>
                <a:p>
                  <a:pPr algn="ctr" defTabSz="1216152" fontAlgn="base">
                    <a:lnSpc>
                      <a:spcPct val="95000"/>
                    </a:lnSpc>
                    <a:spcBef>
                      <a:spcPct val="30000"/>
                    </a:spcBef>
                    <a:spcAft>
                      <a:spcPct val="0"/>
                    </a:spcAft>
                    <a:buClr>
                      <a:srgbClr val="1C3339"/>
                    </a:buClr>
                    <a:defRPr/>
                  </a:pPr>
                  <a:endParaRPr lang="en-US" sz="2660" kern="0" dirty="0">
                    <a:solidFill>
                      <a:srgbClr val="FFFFFF"/>
                    </a:solidFill>
                    <a:effectLst>
                      <a:outerShdw blurRad="38100" dist="38100" dir="2700000" algn="tl">
                        <a:srgbClr val="000000">
                          <a:alpha val="43137"/>
                        </a:srgbClr>
                      </a:outerShdw>
                    </a:effectLst>
                    <a:latin typeface="Arial Narrow" pitchFamily="34" charset="0"/>
                    <a:cs typeface="Arial" charset="0"/>
                  </a:endParaRPr>
                </a:p>
              </p:txBody>
            </p:sp>
            <p:sp>
              <p:nvSpPr>
                <p:cNvPr id="218" name="Freeform 217"/>
                <p:cNvSpPr/>
                <p:nvPr/>
              </p:nvSpPr>
              <p:spPr bwMode="auto">
                <a:xfrm>
                  <a:off x="1264332" y="2471895"/>
                  <a:ext cx="2353076" cy="422137"/>
                </a:xfrm>
                <a:custGeom>
                  <a:avLst/>
                  <a:gdLst>
                    <a:gd name="connsiteX0" fmla="*/ 1818752 w 1818752"/>
                    <a:gd name="connsiteY0" fmla="*/ 0 h 1798654"/>
                    <a:gd name="connsiteX1" fmla="*/ 1366576 w 1818752"/>
                    <a:gd name="connsiteY1" fmla="*/ 1205802 h 1798654"/>
                    <a:gd name="connsiteX2" fmla="*/ 0 w 1818752"/>
                    <a:gd name="connsiteY2" fmla="*/ 1798654 h 1798654"/>
                  </a:gdLst>
                  <a:ahLst/>
                  <a:cxnLst>
                    <a:cxn ang="0">
                      <a:pos x="connsiteX0" y="connsiteY0"/>
                    </a:cxn>
                    <a:cxn ang="0">
                      <a:pos x="connsiteX1" y="connsiteY1"/>
                    </a:cxn>
                    <a:cxn ang="0">
                      <a:pos x="connsiteX2" y="connsiteY2"/>
                    </a:cxn>
                  </a:cxnLst>
                  <a:rect l="l" t="t" r="r" b="b"/>
                  <a:pathLst>
                    <a:path w="1818752" h="1798654">
                      <a:moveTo>
                        <a:pt x="1818752" y="0"/>
                      </a:moveTo>
                      <a:cubicBezTo>
                        <a:pt x="1744226" y="453013"/>
                        <a:pt x="1669701" y="906026"/>
                        <a:pt x="1366576" y="1205802"/>
                      </a:cubicBezTo>
                      <a:cubicBezTo>
                        <a:pt x="1063451" y="1505578"/>
                        <a:pt x="531725" y="1652116"/>
                        <a:pt x="0" y="1798654"/>
                      </a:cubicBezTo>
                    </a:path>
                  </a:pathLst>
                </a:custGeom>
                <a:noFill/>
                <a:ln w="76200" cap="flat" cmpd="sng" algn="ctr">
                  <a:solidFill>
                    <a:schemeClr val="accent2">
                      <a:alpha val="50000"/>
                    </a:schemeClr>
                  </a:solidFill>
                  <a:prstDash val="solid"/>
                  <a:round/>
                  <a:headEnd type="none" w="med" len="med"/>
                  <a:tailEnd type="none" w="med" len="med"/>
                </a:ln>
                <a:effectLst/>
              </p:spPr>
              <p:txBody>
                <a:bodyPr vert="horz" wrap="square" lIns="121528" tIns="60767" rIns="121528" bIns="60767" numCol="1" rtlCol="0" anchor="t" anchorCtr="1" compatLnSpc="1">
                  <a:prstTxWarp prst="textNoShape">
                    <a:avLst/>
                  </a:prstTxWarp>
                  <a:spAutoFit/>
                </a:bodyPr>
                <a:lstStyle/>
                <a:p>
                  <a:pPr algn="ctr" defTabSz="1216152" fontAlgn="base">
                    <a:lnSpc>
                      <a:spcPct val="95000"/>
                    </a:lnSpc>
                    <a:spcBef>
                      <a:spcPct val="30000"/>
                    </a:spcBef>
                    <a:spcAft>
                      <a:spcPct val="0"/>
                    </a:spcAft>
                    <a:buClr>
                      <a:srgbClr val="1C3339"/>
                    </a:buClr>
                    <a:defRPr/>
                  </a:pPr>
                  <a:endParaRPr lang="en-US" sz="2660" kern="0" dirty="0">
                    <a:solidFill>
                      <a:srgbClr val="FFFFFF"/>
                    </a:solidFill>
                    <a:effectLst>
                      <a:outerShdw blurRad="38100" dist="38100" dir="2700000" algn="tl">
                        <a:srgbClr val="000000">
                          <a:alpha val="43137"/>
                        </a:srgbClr>
                      </a:outerShdw>
                    </a:effectLst>
                    <a:latin typeface="Arial Narrow" pitchFamily="34" charset="0"/>
                    <a:cs typeface="Arial" charset="0"/>
                  </a:endParaRPr>
                </a:p>
              </p:txBody>
            </p:sp>
            <p:sp>
              <p:nvSpPr>
                <p:cNvPr id="219" name="Freeform 218"/>
                <p:cNvSpPr/>
                <p:nvPr/>
              </p:nvSpPr>
              <p:spPr bwMode="auto">
                <a:xfrm>
                  <a:off x="3611889" y="2491990"/>
                  <a:ext cx="2390273" cy="422137"/>
                </a:xfrm>
                <a:custGeom>
                  <a:avLst/>
                  <a:gdLst>
                    <a:gd name="connsiteX0" fmla="*/ 15566 w 2547751"/>
                    <a:gd name="connsiteY0" fmla="*/ 0 h 1758462"/>
                    <a:gd name="connsiteX1" fmla="*/ 377307 w 2547751"/>
                    <a:gd name="connsiteY1" fmla="*/ 1155561 h 1758462"/>
                    <a:gd name="connsiteX2" fmla="*/ 2547751 w 2547751"/>
                    <a:gd name="connsiteY2" fmla="*/ 1758462 h 1758462"/>
                  </a:gdLst>
                  <a:ahLst/>
                  <a:cxnLst>
                    <a:cxn ang="0">
                      <a:pos x="connsiteX0" y="connsiteY0"/>
                    </a:cxn>
                    <a:cxn ang="0">
                      <a:pos x="connsiteX1" y="connsiteY1"/>
                    </a:cxn>
                    <a:cxn ang="0">
                      <a:pos x="connsiteX2" y="connsiteY2"/>
                    </a:cxn>
                  </a:cxnLst>
                  <a:rect l="l" t="t" r="r" b="b"/>
                  <a:pathLst>
                    <a:path w="2547751" h="1758462">
                      <a:moveTo>
                        <a:pt x="15566" y="0"/>
                      </a:moveTo>
                      <a:cubicBezTo>
                        <a:pt x="-14579" y="431242"/>
                        <a:pt x="-44724" y="862484"/>
                        <a:pt x="377307" y="1155561"/>
                      </a:cubicBezTo>
                      <a:cubicBezTo>
                        <a:pt x="799338" y="1448638"/>
                        <a:pt x="1673544" y="1603550"/>
                        <a:pt x="2547751" y="1758462"/>
                      </a:cubicBezTo>
                    </a:path>
                  </a:pathLst>
                </a:custGeom>
                <a:noFill/>
                <a:ln w="76200" cap="flat" cmpd="sng" algn="ctr">
                  <a:solidFill>
                    <a:schemeClr val="accent2">
                      <a:alpha val="50000"/>
                    </a:schemeClr>
                  </a:solidFill>
                  <a:prstDash val="solid"/>
                  <a:round/>
                  <a:headEnd type="none" w="med" len="med"/>
                  <a:tailEnd type="none" w="med" len="med"/>
                </a:ln>
                <a:effectLst/>
              </p:spPr>
              <p:txBody>
                <a:bodyPr vert="horz" wrap="square" lIns="121528" tIns="60767" rIns="121528" bIns="60767" numCol="1" rtlCol="0" anchor="t" anchorCtr="1" compatLnSpc="1">
                  <a:prstTxWarp prst="textNoShape">
                    <a:avLst/>
                  </a:prstTxWarp>
                  <a:spAutoFit/>
                </a:bodyPr>
                <a:lstStyle/>
                <a:p>
                  <a:pPr algn="ctr" defTabSz="1216152" fontAlgn="base">
                    <a:lnSpc>
                      <a:spcPct val="95000"/>
                    </a:lnSpc>
                    <a:spcBef>
                      <a:spcPct val="30000"/>
                    </a:spcBef>
                    <a:spcAft>
                      <a:spcPct val="0"/>
                    </a:spcAft>
                    <a:buClr>
                      <a:srgbClr val="1C3339"/>
                    </a:buClr>
                    <a:defRPr/>
                  </a:pPr>
                  <a:endParaRPr lang="en-US" sz="2660" kern="0" dirty="0">
                    <a:solidFill>
                      <a:srgbClr val="FFFFFF"/>
                    </a:solidFill>
                    <a:effectLst>
                      <a:outerShdw blurRad="38100" dist="38100" dir="2700000" algn="tl">
                        <a:srgbClr val="000000">
                          <a:alpha val="43137"/>
                        </a:srgbClr>
                      </a:outerShdw>
                    </a:effectLst>
                    <a:latin typeface="Arial Narrow" pitchFamily="34" charset="0"/>
                    <a:cs typeface="Arial" charset="0"/>
                  </a:endParaRPr>
                </a:p>
              </p:txBody>
            </p:sp>
            <p:sp>
              <p:nvSpPr>
                <p:cNvPr id="220" name="Freeform 219"/>
                <p:cNvSpPr/>
                <p:nvPr/>
              </p:nvSpPr>
              <p:spPr bwMode="auto">
                <a:xfrm>
                  <a:off x="2356928" y="2341265"/>
                  <a:ext cx="1893525" cy="422137"/>
                </a:xfrm>
                <a:custGeom>
                  <a:avLst/>
                  <a:gdLst>
                    <a:gd name="connsiteX0" fmla="*/ 1899139 w 1899139"/>
                    <a:gd name="connsiteY0" fmla="*/ 0 h 1858945"/>
                    <a:gd name="connsiteX1" fmla="*/ 1577591 w 1899139"/>
                    <a:gd name="connsiteY1" fmla="*/ 1366576 h 1858945"/>
                    <a:gd name="connsiteX2" fmla="*/ 0 w 1899139"/>
                    <a:gd name="connsiteY2" fmla="*/ 1858945 h 1858945"/>
                  </a:gdLst>
                  <a:ahLst/>
                  <a:cxnLst>
                    <a:cxn ang="0">
                      <a:pos x="connsiteX0" y="connsiteY0"/>
                    </a:cxn>
                    <a:cxn ang="0">
                      <a:pos x="connsiteX1" y="connsiteY1"/>
                    </a:cxn>
                    <a:cxn ang="0">
                      <a:pos x="connsiteX2" y="connsiteY2"/>
                    </a:cxn>
                  </a:cxnLst>
                  <a:rect l="l" t="t" r="r" b="b"/>
                  <a:pathLst>
                    <a:path w="1899139" h="1858945">
                      <a:moveTo>
                        <a:pt x="1899139" y="0"/>
                      </a:moveTo>
                      <a:cubicBezTo>
                        <a:pt x="1896626" y="528376"/>
                        <a:pt x="1894114" y="1056752"/>
                        <a:pt x="1577591" y="1366576"/>
                      </a:cubicBezTo>
                      <a:cubicBezTo>
                        <a:pt x="1261068" y="1676400"/>
                        <a:pt x="630534" y="1767672"/>
                        <a:pt x="0" y="1858945"/>
                      </a:cubicBezTo>
                    </a:path>
                  </a:pathLst>
                </a:custGeom>
                <a:noFill/>
                <a:ln w="76200" cap="flat" cmpd="sng" algn="ctr">
                  <a:solidFill>
                    <a:schemeClr val="accent2">
                      <a:alpha val="50000"/>
                    </a:schemeClr>
                  </a:solidFill>
                  <a:prstDash val="solid"/>
                  <a:round/>
                  <a:headEnd type="none" w="med" len="med"/>
                  <a:tailEnd type="none" w="med" len="med"/>
                </a:ln>
                <a:effectLst/>
              </p:spPr>
              <p:txBody>
                <a:bodyPr vert="horz" wrap="square" lIns="121528" tIns="60767" rIns="121528" bIns="60767" numCol="1" rtlCol="0" anchor="t" anchorCtr="1" compatLnSpc="1">
                  <a:prstTxWarp prst="textNoShape">
                    <a:avLst/>
                  </a:prstTxWarp>
                  <a:spAutoFit/>
                </a:bodyPr>
                <a:lstStyle/>
                <a:p>
                  <a:pPr algn="ctr" defTabSz="1216152" fontAlgn="base">
                    <a:lnSpc>
                      <a:spcPct val="95000"/>
                    </a:lnSpc>
                    <a:spcBef>
                      <a:spcPct val="30000"/>
                    </a:spcBef>
                    <a:spcAft>
                      <a:spcPct val="0"/>
                    </a:spcAft>
                    <a:buClr>
                      <a:srgbClr val="1C3339"/>
                    </a:buClr>
                    <a:defRPr/>
                  </a:pPr>
                  <a:endParaRPr lang="en-US" sz="2660" kern="0" dirty="0">
                    <a:solidFill>
                      <a:srgbClr val="FFFFFF"/>
                    </a:solidFill>
                    <a:effectLst>
                      <a:outerShdw blurRad="38100" dist="38100" dir="2700000" algn="tl">
                        <a:srgbClr val="000000">
                          <a:alpha val="43137"/>
                        </a:srgbClr>
                      </a:outerShdw>
                    </a:effectLst>
                    <a:latin typeface="Arial Narrow" pitchFamily="34" charset="0"/>
                    <a:cs typeface="Arial" charset="0"/>
                  </a:endParaRPr>
                </a:p>
              </p:txBody>
            </p:sp>
            <p:sp>
              <p:nvSpPr>
                <p:cNvPr id="221" name="Freeform 220"/>
                <p:cNvSpPr/>
                <p:nvPr/>
              </p:nvSpPr>
              <p:spPr bwMode="auto">
                <a:xfrm>
                  <a:off x="4269794" y="2321169"/>
                  <a:ext cx="1717832" cy="422137"/>
                </a:xfrm>
                <a:custGeom>
                  <a:avLst/>
                  <a:gdLst>
                    <a:gd name="connsiteX0" fmla="*/ 755 w 3065503"/>
                    <a:gd name="connsiteY0" fmla="*/ 0 h 1889090"/>
                    <a:gd name="connsiteX1" fmla="*/ 503173 w 3065503"/>
                    <a:gd name="connsiteY1" fmla="*/ 1356528 h 1889090"/>
                    <a:gd name="connsiteX2" fmla="*/ 3065503 w 3065503"/>
                    <a:gd name="connsiteY2" fmla="*/ 1889090 h 1889090"/>
                  </a:gdLst>
                  <a:ahLst/>
                  <a:cxnLst>
                    <a:cxn ang="0">
                      <a:pos x="connsiteX0" y="connsiteY0"/>
                    </a:cxn>
                    <a:cxn ang="0">
                      <a:pos x="connsiteX1" y="connsiteY1"/>
                    </a:cxn>
                    <a:cxn ang="0">
                      <a:pos x="connsiteX2" y="connsiteY2"/>
                    </a:cxn>
                  </a:cxnLst>
                  <a:rect l="l" t="t" r="r" b="b"/>
                  <a:pathLst>
                    <a:path w="3065503" h="1889090">
                      <a:moveTo>
                        <a:pt x="755" y="0"/>
                      </a:moveTo>
                      <a:cubicBezTo>
                        <a:pt x="-3432" y="520840"/>
                        <a:pt x="-7618" y="1041680"/>
                        <a:pt x="503173" y="1356528"/>
                      </a:cubicBezTo>
                      <a:cubicBezTo>
                        <a:pt x="1013964" y="1671376"/>
                        <a:pt x="2039733" y="1780233"/>
                        <a:pt x="3065503" y="1889090"/>
                      </a:cubicBezTo>
                    </a:path>
                  </a:pathLst>
                </a:custGeom>
                <a:noFill/>
                <a:ln w="76200" cap="flat" cmpd="sng" algn="ctr">
                  <a:solidFill>
                    <a:schemeClr val="accent2">
                      <a:alpha val="50000"/>
                    </a:schemeClr>
                  </a:solidFill>
                  <a:prstDash val="solid"/>
                  <a:round/>
                  <a:headEnd type="none" w="med" len="med"/>
                  <a:tailEnd type="none" w="med" len="med"/>
                </a:ln>
                <a:effectLst/>
              </p:spPr>
              <p:txBody>
                <a:bodyPr vert="horz" wrap="square" lIns="121528" tIns="60767" rIns="121528" bIns="60767" numCol="1" rtlCol="0" anchor="t" anchorCtr="1" compatLnSpc="1">
                  <a:prstTxWarp prst="textNoShape">
                    <a:avLst/>
                  </a:prstTxWarp>
                  <a:spAutoFit/>
                </a:bodyPr>
                <a:lstStyle/>
                <a:p>
                  <a:pPr algn="ctr" defTabSz="1216152" fontAlgn="base">
                    <a:lnSpc>
                      <a:spcPct val="95000"/>
                    </a:lnSpc>
                    <a:spcBef>
                      <a:spcPct val="30000"/>
                    </a:spcBef>
                    <a:spcAft>
                      <a:spcPct val="0"/>
                    </a:spcAft>
                    <a:buClr>
                      <a:srgbClr val="1C3339"/>
                    </a:buClr>
                    <a:defRPr/>
                  </a:pPr>
                  <a:endParaRPr lang="en-US" sz="2660" kern="0" dirty="0">
                    <a:solidFill>
                      <a:srgbClr val="FFFFFF"/>
                    </a:solidFill>
                    <a:effectLst>
                      <a:outerShdw blurRad="38100" dist="38100" dir="2700000" algn="tl">
                        <a:srgbClr val="000000">
                          <a:alpha val="43137"/>
                        </a:srgbClr>
                      </a:outerShdw>
                    </a:effectLst>
                    <a:latin typeface="Arial Narrow" pitchFamily="34" charset="0"/>
                    <a:cs typeface="Arial" charset="0"/>
                  </a:endParaRPr>
                </a:p>
              </p:txBody>
            </p:sp>
            <p:sp>
              <p:nvSpPr>
                <p:cNvPr id="222" name="Freeform 221"/>
                <p:cNvSpPr/>
                <p:nvPr/>
              </p:nvSpPr>
              <p:spPr bwMode="auto">
                <a:xfrm>
                  <a:off x="6002162" y="2451798"/>
                  <a:ext cx="2290563" cy="422137"/>
                </a:xfrm>
                <a:custGeom>
                  <a:avLst/>
                  <a:gdLst>
                    <a:gd name="connsiteX0" fmla="*/ 6752 w 2378163"/>
                    <a:gd name="connsiteY0" fmla="*/ 0 h 1778558"/>
                    <a:gd name="connsiteX1" fmla="*/ 368493 w 2378163"/>
                    <a:gd name="connsiteY1" fmla="*/ 1306286 h 1778558"/>
                    <a:gd name="connsiteX2" fmla="*/ 2378163 w 2378163"/>
                    <a:gd name="connsiteY2" fmla="*/ 1778558 h 1778558"/>
                  </a:gdLst>
                  <a:ahLst/>
                  <a:cxnLst>
                    <a:cxn ang="0">
                      <a:pos x="connsiteX0" y="connsiteY0"/>
                    </a:cxn>
                    <a:cxn ang="0">
                      <a:pos x="connsiteX1" y="connsiteY1"/>
                    </a:cxn>
                    <a:cxn ang="0">
                      <a:pos x="connsiteX2" y="connsiteY2"/>
                    </a:cxn>
                  </a:cxnLst>
                  <a:rect l="l" t="t" r="r" b="b"/>
                  <a:pathLst>
                    <a:path w="2378163" h="1778558">
                      <a:moveTo>
                        <a:pt x="6752" y="0"/>
                      </a:moveTo>
                      <a:cubicBezTo>
                        <a:pt x="-9995" y="504930"/>
                        <a:pt x="-26742" y="1009860"/>
                        <a:pt x="368493" y="1306286"/>
                      </a:cubicBezTo>
                      <a:cubicBezTo>
                        <a:pt x="763728" y="1602712"/>
                        <a:pt x="1570945" y="1690635"/>
                        <a:pt x="2378163" y="1778558"/>
                      </a:cubicBezTo>
                    </a:path>
                  </a:pathLst>
                </a:custGeom>
                <a:noFill/>
                <a:ln w="76200" cap="flat" cmpd="sng" algn="ctr">
                  <a:solidFill>
                    <a:schemeClr val="accent2">
                      <a:alpha val="50000"/>
                    </a:schemeClr>
                  </a:solidFill>
                  <a:prstDash val="solid"/>
                  <a:round/>
                  <a:headEnd type="none" w="med" len="med"/>
                  <a:tailEnd type="none" w="med" len="med"/>
                </a:ln>
                <a:effectLst/>
              </p:spPr>
              <p:txBody>
                <a:bodyPr vert="horz" wrap="square" lIns="121528" tIns="60767" rIns="121528" bIns="60767" numCol="1" rtlCol="0" anchor="t" anchorCtr="1" compatLnSpc="1">
                  <a:prstTxWarp prst="textNoShape">
                    <a:avLst/>
                  </a:prstTxWarp>
                  <a:spAutoFit/>
                </a:bodyPr>
                <a:lstStyle/>
                <a:p>
                  <a:pPr algn="ctr" defTabSz="1216152" fontAlgn="base">
                    <a:lnSpc>
                      <a:spcPct val="95000"/>
                    </a:lnSpc>
                    <a:spcBef>
                      <a:spcPct val="30000"/>
                    </a:spcBef>
                    <a:spcAft>
                      <a:spcPct val="0"/>
                    </a:spcAft>
                    <a:buClr>
                      <a:srgbClr val="1C3339"/>
                    </a:buClr>
                    <a:defRPr/>
                  </a:pPr>
                  <a:endParaRPr lang="en-US" sz="2660" kern="0" dirty="0">
                    <a:solidFill>
                      <a:srgbClr val="FFFFFF"/>
                    </a:solidFill>
                    <a:effectLst>
                      <a:outerShdw blurRad="38100" dist="38100" dir="2700000" algn="tl">
                        <a:srgbClr val="000000">
                          <a:alpha val="43137"/>
                        </a:srgbClr>
                      </a:outerShdw>
                    </a:effectLst>
                    <a:latin typeface="Arial Narrow" pitchFamily="34" charset="0"/>
                    <a:cs typeface="Arial" charset="0"/>
                  </a:endParaRPr>
                </a:p>
              </p:txBody>
            </p:sp>
            <p:sp>
              <p:nvSpPr>
                <p:cNvPr id="223" name="Freeform 222"/>
                <p:cNvSpPr/>
                <p:nvPr/>
              </p:nvSpPr>
              <p:spPr bwMode="auto">
                <a:xfrm>
                  <a:off x="4432280" y="2502039"/>
                  <a:ext cx="1536440" cy="422137"/>
                </a:xfrm>
                <a:custGeom>
                  <a:avLst/>
                  <a:gdLst>
                    <a:gd name="connsiteX0" fmla="*/ 2542233 w 2542233"/>
                    <a:gd name="connsiteY0" fmla="*/ 0 h 1818751"/>
                    <a:gd name="connsiteX1" fmla="*/ 2110154 w 2542233"/>
                    <a:gd name="connsiteY1" fmla="*/ 1115367 h 1818751"/>
                    <a:gd name="connsiteX2" fmla="*/ 0 w 2542233"/>
                    <a:gd name="connsiteY2" fmla="*/ 1818751 h 1818751"/>
                  </a:gdLst>
                  <a:ahLst/>
                  <a:cxnLst>
                    <a:cxn ang="0">
                      <a:pos x="connsiteX0" y="connsiteY0"/>
                    </a:cxn>
                    <a:cxn ang="0">
                      <a:pos x="connsiteX1" y="connsiteY1"/>
                    </a:cxn>
                    <a:cxn ang="0">
                      <a:pos x="connsiteX2" y="connsiteY2"/>
                    </a:cxn>
                  </a:cxnLst>
                  <a:rect l="l" t="t" r="r" b="b"/>
                  <a:pathLst>
                    <a:path w="2542233" h="1818751">
                      <a:moveTo>
                        <a:pt x="2542233" y="0"/>
                      </a:moveTo>
                      <a:cubicBezTo>
                        <a:pt x="2538046" y="406121"/>
                        <a:pt x="2533860" y="812242"/>
                        <a:pt x="2110154" y="1115367"/>
                      </a:cubicBezTo>
                      <a:cubicBezTo>
                        <a:pt x="1686448" y="1418492"/>
                        <a:pt x="843224" y="1618621"/>
                        <a:pt x="0" y="1818751"/>
                      </a:cubicBezTo>
                    </a:path>
                  </a:pathLst>
                </a:custGeom>
                <a:noFill/>
                <a:ln w="76200" cap="flat" cmpd="sng" algn="ctr">
                  <a:solidFill>
                    <a:schemeClr val="accent2">
                      <a:alpha val="50000"/>
                    </a:schemeClr>
                  </a:solidFill>
                  <a:prstDash val="solid"/>
                  <a:round/>
                  <a:headEnd type="none" w="med" len="med"/>
                  <a:tailEnd type="none" w="med" len="med"/>
                </a:ln>
                <a:effectLst/>
              </p:spPr>
              <p:txBody>
                <a:bodyPr vert="horz" wrap="square" lIns="121528" tIns="60767" rIns="121528" bIns="60767" numCol="1" rtlCol="0" anchor="t" anchorCtr="1" compatLnSpc="1">
                  <a:prstTxWarp prst="textNoShape">
                    <a:avLst/>
                  </a:prstTxWarp>
                  <a:spAutoFit/>
                </a:bodyPr>
                <a:lstStyle/>
                <a:p>
                  <a:pPr algn="ctr" defTabSz="1216152" fontAlgn="base">
                    <a:lnSpc>
                      <a:spcPct val="95000"/>
                    </a:lnSpc>
                    <a:spcBef>
                      <a:spcPct val="30000"/>
                    </a:spcBef>
                    <a:spcAft>
                      <a:spcPct val="0"/>
                    </a:spcAft>
                    <a:buClr>
                      <a:srgbClr val="1C3339"/>
                    </a:buClr>
                    <a:defRPr/>
                  </a:pPr>
                  <a:endParaRPr lang="en-US" sz="2660" kern="0" dirty="0">
                    <a:solidFill>
                      <a:srgbClr val="FFFFFF"/>
                    </a:solidFill>
                    <a:effectLst>
                      <a:outerShdw blurRad="38100" dist="38100" dir="2700000" algn="tl">
                        <a:srgbClr val="000000">
                          <a:alpha val="43137"/>
                        </a:srgbClr>
                      </a:outerShdw>
                    </a:effectLst>
                    <a:latin typeface="Arial Narrow" pitchFamily="34" charset="0"/>
                    <a:cs typeface="Arial" charset="0"/>
                  </a:endParaRPr>
                </a:p>
              </p:txBody>
            </p:sp>
            <p:sp>
              <p:nvSpPr>
                <p:cNvPr id="224" name="Freeform 223"/>
                <p:cNvSpPr/>
                <p:nvPr/>
              </p:nvSpPr>
              <p:spPr bwMode="auto">
                <a:xfrm>
                  <a:off x="6989268" y="993400"/>
                  <a:ext cx="1371872" cy="422137"/>
                </a:xfrm>
                <a:custGeom>
                  <a:avLst/>
                  <a:gdLst>
                    <a:gd name="connsiteX0" fmla="*/ 2873828 w 2876023"/>
                    <a:gd name="connsiteY0" fmla="*/ 0 h 3225521"/>
                    <a:gd name="connsiteX1" fmla="*/ 2411604 w 2876023"/>
                    <a:gd name="connsiteY1" fmla="*/ 2200589 h 3225521"/>
                    <a:gd name="connsiteX2" fmla="*/ 0 w 2876023"/>
                    <a:gd name="connsiteY2" fmla="*/ 3225521 h 3225521"/>
                    <a:gd name="connsiteX0" fmla="*/ 3041993 w 3042362"/>
                    <a:gd name="connsiteY0" fmla="*/ 0 h 3257052"/>
                    <a:gd name="connsiteX1" fmla="*/ 2411604 w 3042362"/>
                    <a:gd name="connsiteY1" fmla="*/ 2232120 h 3257052"/>
                    <a:gd name="connsiteX2" fmla="*/ 0 w 3042362"/>
                    <a:gd name="connsiteY2" fmla="*/ 3257052 h 3257052"/>
                    <a:gd name="connsiteX0" fmla="*/ 3041993 w 3063242"/>
                    <a:gd name="connsiteY0" fmla="*/ 0 h 3257052"/>
                    <a:gd name="connsiteX1" fmla="*/ 2674363 w 3063242"/>
                    <a:gd name="connsiteY1" fmla="*/ 2578961 h 3257052"/>
                    <a:gd name="connsiteX2" fmla="*/ 0 w 3063242"/>
                    <a:gd name="connsiteY2" fmla="*/ 3257052 h 3257052"/>
                    <a:gd name="connsiteX0" fmla="*/ 3041993 w 3063242"/>
                    <a:gd name="connsiteY0" fmla="*/ 0 h 3257052"/>
                    <a:gd name="connsiteX1" fmla="*/ 2674363 w 3063242"/>
                    <a:gd name="connsiteY1" fmla="*/ 2578961 h 3257052"/>
                    <a:gd name="connsiteX2" fmla="*/ 0 w 3063242"/>
                    <a:gd name="connsiteY2" fmla="*/ 3257052 h 3257052"/>
                  </a:gdLst>
                  <a:ahLst/>
                  <a:cxnLst>
                    <a:cxn ang="0">
                      <a:pos x="connsiteX0" y="connsiteY0"/>
                    </a:cxn>
                    <a:cxn ang="0">
                      <a:pos x="connsiteX1" y="connsiteY1"/>
                    </a:cxn>
                    <a:cxn ang="0">
                      <a:pos x="connsiteX2" y="connsiteY2"/>
                    </a:cxn>
                  </a:cxnLst>
                  <a:rect l="l" t="t" r="r" b="b"/>
                  <a:pathLst>
                    <a:path w="3063242" h="3257052">
                      <a:moveTo>
                        <a:pt x="3041993" y="0"/>
                      </a:moveTo>
                      <a:cubicBezTo>
                        <a:pt x="3050366" y="831501"/>
                        <a:pt x="3181362" y="2036119"/>
                        <a:pt x="2674363" y="2578961"/>
                      </a:cubicBezTo>
                      <a:cubicBezTo>
                        <a:pt x="2167364" y="3121803"/>
                        <a:pt x="1187034" y="3192055"/>
                        <a:pt x="0" y="3257052"/>
                      </a:cubicBezTo>
                    </a:path>
                  </a:pathLst>
                </a:custGeom>
                <a:noFill/>
                <a:ln w="76200" cap="flat" cmpd="sng" algn="ctr">
                  <a:solidFill>
                    <a:schemeClr val="accent2">
                      <a:alpha val="50000"/>
                    </a:schemeClr>
                  </a:solidFill>
                  <a:prstDash val="solid"/>
                  <a:round/>
                  <a:headEnd type="none" w="med" len="med"/>
                  <a:tailEnd type="none" w="med" len="med"/>
                </a:ln>
                <a:effectLst/>
              </p:spPr>
              <p:txBody>
                <a:bodyPr vert="horz" wrap="square" lIns="121528" tIns="60767" rIns="121528" bIns="60767" numCol="1" rtlCol="0" anchor="t" anchorCtr="1" compatLnSpc="1">
                  <a:prstTxWarp prst="textNoShape">
                    <a:avLst/>
                  </a:prstTxWarp>
                  <a:spAutoFit/>
                </a:bodyPr>
                <a:lstStyle/>
                <a:p>
                  <a:pPr algn="ctr" defTabSz="1216152" fontAlgn="base">
                    <a:lnSpc>
                      <a:spcPct val="95000"/>
                    </a:lnSpc>
                    <a:spcBef>
                      <a:spcPct val="30000"/>
                    </a:spcBef>
                    <a:spcAft>
                      <a:spcPct val="0"/>
                    </a:spcAft>
                    <a:buClr>
                      <a:srgbClr val="1C3339"/>
                    </a:buClr>
                    <a:defRPr/>
                  </a:pPr>
                  <a:endParaRPr lang="en-US" sz="2660" kern="0" dirty="0">
                    <a:solidFill>
                      <a:srgbClr val="FFFFFF"/>
                    </a:solidFill>
                    <a:effectLst>
                      <a:outerShdw blurRad="38100" dist="38100" dir="2700000" algn="tl">
                        <a:srgbClr val="000000">
                          <a:alpha val="43137"/>
                        </a:srgbClr>
                      </a:outerShdw>
                    </a:effectLst>
                    <a:latin typeface="Arial Narrow" pitchFamily="34" charset="0"/>
                    <a:cs typeface="Arial" charset="0"/>
                  </a:endParaRPr>
                </a:p>
              </p:txBody>
            </p:sp>
            <p:sp>
              <p:nvSpPr>
                <p:cNvPr id="225" name="Freeform 224"/>
                <p:cNvSpPr/>
                <p:nvPr/>
              </p:nvSpPr>
              <p:spPr bwMode="auto">
                <a:xfrm>
                  <a:off x="897886" y="807102"/>
                  <a:ext cx="4118238" cy="422137"/>
                </a:xfrm>
                <a:custGeom>
                  <a:avLst/>
                  <a:gdLst>
                    <a:gd name="connsiteX0" fmla="*/ 51800 w 3428046"/>
                    <a:gd name="connsiteY0" fmla="*/ 0 h 3516923"/>
                    <a:gd name="connsiteX1" fmla="*/ 463782 w 3428046"/>
                    <a:gd name="connsiteY1" fmla="*/ 2311121 h 3516923"/>
                    <a:gd name="connsiteX2" fmla="*/ 3428046 w 3428046"/>
                    <a:gd name="connsiteY2" fmla="*/ 3516923 h 3516923"/>
                    <a:gd name="connsiteX0" fmla="*/ 6781 w 3383027"/>
                    <a:gd name="connsiteY0" fmla="*/ 0 h 3516923"/>
                    <a:gd name="connsiteX1" fmla="*/ 1059894 w 3383027"/>
                    <a:gd name="connsiteY1" fmla="*/ 2468776 h 3516923"/>
                    <a:gd name="connsiteX2" fmla="*/ 3383027 w 3383027"/>
                    <a:gd name="connsiteY2" fmla="*/ 3516923 h 3516923"/>
                    <a:gd name="connsiteX0" fmla="*/ 9504 w 4531377"/>
                    <a:gd name="connsiteY0" fmla="*/ 0 h 3506413"/>
                    <a:gd name="connsiteX1" fmla="*/ 1062617 w 4531377"/>
                    <a:gd name="connsiteY1" fmla="*/ 2468776 h 3506413"/>
                    <a:gd name="connsiteX2" fmla="*/ 4531377 w 4531377"/>
                    <a:gd name="connsiteY2" fmla="*/ 3506413 h 3506413"/>
                    <a:gd name="connsiteX0" fmla="*/ 9504 w 4531377"/>
                    <a:gd name="connsiteY0" fmla="*/ 0 h 3506413"/>
                    <a:gd name="connsiteX1" fmla="*/ 1062617 w 4531377"/>
                    <a:gd name="connsiteY1" fmla="*/ 2468776 h 3506413"/>
                    <a:gd name="connsiteX2" fmla="*/ 4531377 w 4531377"/>
                    <a:gd name="connsiteY2" fmla="*/ 3506413 h 3506413"/>
                    <a:gd name="connsiteX0" fmla="*/ 7521 w 4676538"/>
                    <a:gd name="connsiteY0" fmla="*/ 0 h 3432841"/>
                    <a:gd name="connsiteX1" fmla="*/ 1207778 w 4676538"/>
                    <a:gd name="connsiteY1" fmla="*/ 2395204 h 3432841"/>
                    <a:gd name="connsiteX2" fmla="*/ 4676538 w 4676538"/>
                    <a:gd name="connsiteY2" fmla="*/ 3432841 h 3432841"/>
                    <a:gd name="connsiteX0" fmla="*/ 0 w 4669017"/>
                    <a:gd name="connsiteY0" fmla="*/ 0 h 3432841"/>
                    <a:gd name="connsiteX1" fmla="*/ 1200257 w 4669017"/>
                    <a:gd name="connsiteY1" fmla="*/ 2395204 h 3432841"/>
                    <a:gd name="connsiteX2" fmla="*/ 4669017 w 4669017"/>
                    <a:gd name="connsiteY2" fmla="*/ 3432841 h 3432841"/>
                  </a:gdLst>
                  <a:ahLst/>
                  <a:cxnLst>
                    <a:cxn ang="0">
                      <a:pos x="connsiteX0" y="connsiteY0"/>
                    </a:cxn>
                    <a:cxn ang="0">
                      <a:pos x="connsiteX1" y="connsiteY1"/>
                    </a:cxn>
                    <a:cxn ang="0">
                      <a:pos x="connsiteX2" y="connsiteY2"/>
                    </a:cxn>
                  </a:cxnLst>
                  <a:rect l="l" t="t" r="r" b="b"/>
                  <a:pathLst>
                    <a:path w="4669017" h="3432841">
                      <a:moveTo>
                        <a:pt x="0" y="0"/>
                      </a:moveTo>
                      <a:cubicBezTo>
                        <a:pt x="82292" y="1356469"/>
                        <a:pt x="422088" y="1823064"/>
                        <a:pt x="1200257" y="2395204"/>
                      </a:cubicBezTo>
                      <a:cubicBezTo>
                        <a:pt x="1978427" y="2967344"/>
                        <a:pt x="2921701" y="3417306"/>
                        <a:pt x="4669017" y="3432841"/>
                      </a:cubicBezTo>
                    </a:path>
                  </a:pathLst>
                </a:custGeom>
                <a:noFill/>
                <a:ln w="76200" cap="flat" cmpd="sng" algn="ctr">
                  <a:solidFill>
                    <a:schemeClr val="accent2">
                      <a:alpha val="50000"/>
                    </a:schemeClr>
                  </a:solidFill>
                  <a:prstDash val="solid"/>
                  <a:round/>
                  <a:headEnd type="none" w="med" len="med"/>
                  <a:tailEnd type="none" w="med" len="med"/>
                </a:ln>
                <a:effectLst/>
              </p:spPr>
              <p:txBody>
                <a:bodyPr vert="horz" wrap="square" lIns="121528" tIns="60767" rIns="121528" bIns="60767" numCol="1" rtlCol="0" anchor="t" anchorCtr="1" compatLnSpc="1">
                  <a:prstTxWarp prst="textNoShape">
                    <a:avLst/>
                  </a:prstTxWarp>
                  <a:spAutoFit/>
                </a:bodyPr>
                <a:lstStyle/>
                <a:p>
                  <a:pPr algn="ctr" defTabSz="1216152" fontAlgn="base">
                    <a:lnSpc>
                      <a:spcPct val="95000"/>
                    </a:lnSpc>
                    <a:spcBef>
                      <a:spcPct val="30000"/>
                    </a:spcBef>
                    <a:spcAft>
                      <a:spcPct val="0"/>
                    </a:spcAft>
                    <a:buClr>
                      <a:srgbClr val="1C3339"/>
                    </a:buClr>
                    <a:defRPr/>
                  </a:pPr>
                  <a:endParaRPr lang="en-US" sz="2660" kern="0" dirty="0">
                    <a:solidFill>
                      <a:srgbClr val="FFFFFF"/>
                    </a:solidFill>
                    <a:effectLst>
                      <a:outerShdw blurRad="38100" dist="38100" dir="2700000" algn="tl">
                        <a:srgbClr val="000000">
                          <a:alpha val="43137"/>
                        </a:srgbClr>
                      </a:outerShdw>
                    </a:effectLst>
                    <a:latin typeface="Arial Narrow" pitchFamily="34" charset="0"/>
                    <a:cs typeface="Arial" charset="0"/>
                  </a:endParaRPr>
                </a:p>
              </p:txBody>
            </p:sp>
          </p:grpSp>
          <p:sp>
            <p:nvSpPr>
              <p:cNvPr id="214" name="Freeform 213"/>
              <p:cNvSpPr/>
              <p:nvPr/>
            </p:nvSpPr>
            <p:spPr bwMode="auto">
              <a:xfrm>
                <a:off x="6068013" y="1177332"/>
                <a:ext cx="2142400" cy="422137"/>
              </a:xfrm>
              <a:custGeom>
                <a:avLst/>
                <a:gdLst>
                  <a:gd name="connsiteX0" fmla="*/ 2873828 w 2876023"/>
                  <a:gd name="connsiteY0" fmla="*/ 0 h 3225521"/>
                  <a:gd name="connsiteX1" fmla="*/ 2411604 w 2876023"/>
                  <a:gd name="connsiteY1" fmla="*/ 2200589 h 3225521"/>
                  <a:gd name="connsiteX2" fmla="*/ 0 w 2876023"/>
                  <a:gd name="connsiteY2" fmla="*/ 3225521 h 3225521"/>
                  <a:gd name="connsiteX0" fmla="*/ 5574987 w 5695453"/>
                  <a:gd name="connsiteY0" fmla="*/ 0 h 3036335"/>
                  <a:gd name="connsiteX1" fmla="*/ 5112763 w 5695453"/>
                  <a:gd name="connsiteY1" fmla="*/ 2200589 h 3036335"/>
                  <a:gd name="connsiteX2" fmla="*/ 0 w 5695453"/>
                  <a:gd name="connsiteY2" fmla="*/ 3036335 h 3036335"/>
                  <a:gd name="connsiteX0" fmla="*/ 5574987 w 5695453"/>
                  <a:gd name="connsiteY0" fmla="*/ 0 h 3036335"/>
                  <a:gd name="connsiteX1" fmla="*/ 5112763 w 5695453"/>
                  <a:gd name="connsiteY1" fmla="*/ 2200589 h 3036335"/>
                  <a:gd name="connsiteX2" fmla="*/ 0 w 5695453"/>
                  <a:gd name="connsiteY2" fmla="*/ 3036335 h 3036335"/>
                  <a:gd name="connsiteX0" fmla="*/ 5574987 w 5575959"/>
                  <a:gd name="connsiteY0" fmla="*/ 0 h 3036335"/>
                  <a:gd name="connsiteX1" fmla="*/ 4629287 w 5575959"/>
                  <a:gd name="connsiteY1" fmla="*/ 2179568 h 3036335"/>
                  <a:gd name="connsiteX2" fmla="*/ 0 w 5575959"/>
                  <a:gd name="connsiteY2" fmla="*/ 3036335 h 3036335"/>
                  <a:gd name="connsiteX0" fmla="*/ 5574987 w 5578411"/>
                  <a:gd name="connsiteY0" fmla="*/ 0 h 3036335"/>
                  <a:gd name="connsiteX1" fmla="*/ 4629287 w 5578411"/>
                  <a:gd name="connsiteY1" fmla="*/ 2179568 h 3036335"/>
                  <a:gd name="connsiteX2" fmla="*/ 0 w 5578411"/>
                  <a:gd name="connsiteY2" fmla="*/ 3036335 h 3036335"/>
                </a:gdLst>
                <a:ahLst/>
                <a:cxnLst>
                  <a:cxn ang="0">
                    <a:pos x="connsiteX0" y="connsiteY0"/>
                  </a:cxn>
                  <a:cxn ang="0">
                    <a:pos x="connsiteX1" y="connsiteY1"/>
                  </a:cxn>
                  <a:cxn ang="0">
                    <a:pos x="connsiteX2" y="connsiteY2"/>
                  </a:cxn>
                </a:cxnLst>
                <a:rect l="l" t="t" r="r" b="b"/>
                <a:pathLst>
                  <a:path w="5578411" h="3036335">
                    <a:moveTo>
                      <a:pt x="5574987" y="0"/>
                    </a:moveTo>
                    <a:cubicBezTo>
                      <a:pt x="5583360" y="831501"/>
                      <a:pt x="5642534" y="1284630"/>
                      <a:pt x="4629287" y="2179568"/>
                    </a:cubicBezTo>
                    <a:cubicBezTo>
                      <a:pt x="3616040" y="3074506"/>
                      <a:pt x="934785" y="2971338"/>
                      <a:pt x="0" y="3036335"/>
                    </a:cubicBezTo>
                  </a:path>
                </a:pathLst>
              </a:custGeom>
              <a:noFill/>
              <a:ln w="76200" cap="flat" cmpd="sng" algn="ctr">
                <a:solidFill>
                  <a:schemeClr val="accent2">
                    <a:alpha val="50000"/>
                  </a:schemeClr>
                </a:solidFill>
                <a:prstDash val="solid"/>
                <a:round/>
                <a:headEnd type="none" w="med" len="med"/>
                <a:tailEnd type="none" w="med" len="med"/>
              </a:ln>
              <a:effectLst/>
            </p:spPr>
            <p:txBody>
              <a:bodyPr vert="horz" wrap="square" lIns="121528" tIns="60767" rIns="121528" bIns="60767" numCol="1" rtlCol="0" anchor="t" anchorCtr="1" compatLnSpc="1">
                <a:prstTxWarp prst="textNoShape">
                  <a:avLst/>
                </a:prstTxWarp>
                <a:spAutoFit/>
              </a:bodyPr>
              <a:lstStyle/>
              <a:p>
                <a:pPr algn="ctr" defTabSz="1216152" fontAlgn="base">
                  <a:lnSpc>
                    <a:spcPct val="95000"/>
                  </a:lnSpc>
                  <a:spcBef>
                    <a:spcPct val="30000"/>
                  </a:spcBef>
                  <a:spcAft>
                    <a:spcPct val="0"/>
                  </a:spcAft>
                  <a:buClr>
                    <a:srgbClr val="1C3339"/>
                  </a:buClr>
                  <a:defRPr/>
                </a:pPr>
                <a:endParaRPr lang="en-US" sz="2660" kern="0" dirty="0">
                  <a:solidFill>
                    <a:srgbClr val="FFFFFF"/>
                  </a:solidFill>
                  <a:effectLst>
                    <a:outerShdw blurRad="38100" dist="38100" dir="2700000" algn="tl">
                      <a:srgbClr val="000000">
                        <a:alpha val="43137"/>
                      </a:srgbClr>
                    </a:outerShdw>
                  </a:effectLst>
                  <a:latin typeface="Arial Narrow" pitchFamily="34" charset="0"/>
                  <a:cs typeface="Arial" charset="0"/>
                </a:endParaRPr>
              </a:p>
            </p:txBody>
          </p:sp>
          <p:sp>
            <p:nvSpPr>
              <p:cNvPr id="215" name="Freeform 214"/>
              <p:cNvSpPr/>
              <p:nvPr/>
            </p:nvSpPr>
            <p:spPr bwMode="auto">
              <a:xfrm>
                <a:off x="798681" y="938370"/>
                <a:ext cx="1617203" cy="422137"/>
              </a:xfrm>
              <a:custGeom>
                <a:avLst/>
                <a:gdLst>
                  <a:gd name="connsiteX0" fmla="*/ 51800 w 3428046"/>
                  <a:gd name="connsiteY0" fmla="*/ 0 h 3516923"/>
                  <a:gd name="connsiteX1" fmla="*/ 463782 w 3428046"/>
                  <a:gd name="connsiteY1" fmla="*/ 2311121 h 3516923"/>
                  <a:gd name="connsiteX2" fmla="*/ 3428046 w 3428046"/>
                  <a:gd name="connsiteY2" fmla="*/ 3516923 h 3516923"/>
                  <a:gd name="connsiteX0" fmla="*/ 6781 w 3383027"/>
                  <a:gd name="connsiteY0" fmla="*/ 0 h 3516923"/>
                  <a:gd name="connsiteX1" fmla="*/ 1059894 w 3383027"/>
                  <a:gd name="connsiteY1" fmla="*/ 2468776 h 3516923"/>
                  <a:gd name="connsiteX2" fmla="*/ 3383027 w 3383027"/>
                  <a:gd name="connsiteY2" fmla="*/ 3516923 h 3516923"/>
                  <a:gd name="connsiteX0" fmla="*/ 9504 w 4531377"/>
                  <a:gd name="connsiteY0" fmla="*/ 0 h 3506413"/>
                  <a:gd name="connsiteX1" fmla="*/ 1062617 w 4531377"/>
                  <a:gd name="connsiteY1" fmla="*/ 2468776 h 3506413"/>
                  <a:gd name="connsiteX2" fmla="*/ 4531377 w 4531377"/>
                  <a:gd name="connsiteY2" fmla="*/ 3506413 h 3506413"/>
                  <a:gd name="connsiteX0" fmla="*/ 9504 w 4531377"/>
                  <a:gd name="connsiteY0" fmla="*/ 0 h 3506413"/>
                  <a:gd name="connsiteX1" fmla="*/ 1062617 w 4531377"/>
                  <a:gd name="connsiteY1" fmla="*/ 2468776 h 3506413"/>
                  <a:gd name="connsiteX2" fmla="*/ 4531377 w 4531377"/>
                  <a:gd name="connsiteY2" fmla="*/ 3506413 h 3506413"/>
                  <a:gd name="connsiteX0" fmla="*/ 8955 w 4352153"/>
                  <a:gd name="connsiteY0" fmla="*/ 0 h 3506413"/>
                  <a:gd name="connsiteX1" fmla="*/ 1062068 w 4352153"/>
                  <a:gd name="connsiteY1" fmla="*/ 2468776 h 3506413"/>
                  <a:gd name="connsiteX2" fmla="*/ 4352153 w 4352153"/>
                  <a:gd name="connsiteY2" fmla="*/ 3506413 h 3506413"/>
                  <a:gd name="connsiteX0" fmla="*/ 8955 w 4352153"/>
                  <a:gd name="connsiteY0" fmla="*/ 0 h 3506413"/>
                  <a:gd name="connsiteX1" fmla="*/ 1062068 w 4352153"/>
                  <a:gd name="connsiteY1" fmla="*/ 2668472 h 3506413"/>
                  <a:gd name="connsiteX2" fmla="*/ 4352153 w 4352153"/>
                  <a:gd name="connsiteY2" fmla="*/ 3506413 h 3506413"/>
                  <a:gd name="connsiteX0" fmla="*/ 10859 w 4248954"/>
                  <a:gd name="connsiteY0" fmla="*/ 0 h 3369778"/>
                  <a:gd name="connsiteX1" fmla="*/ 958869 w 4248954"/>
                  <a:gd name="connsiteY1" fmla="*/ 2531837 h 3369778"/>
                  <a:gd name="connsiteX2" fmla="*/ 4248954 w 4248954"/>
                  <a:gd name="connsiteY2" fmla="*/ 3369778 h 3369778"/>
                  <a:gd name="connsiteX0" fmla="*/ 0 w 4238095"/>
                  <a:gd name="connsiteY0" fmla="*/ 0 h 3369778"/>
                  <a:gd name="connsiteX1" fmla="*/ 948010 w 4238095"/>
                  <a:gd name="connsiteY1" fmla="*/ 2531837 h 3369778"/>
                  <a:gd name="connsiteX2" fmla="*/ 4238095 w 4238095"/>
                  <a:gd name="connsiteY2" fmla="*/ 3369778 h 3369778"/>
                </a:gdLst>
                <a:ahLst/>
                <a:cxnLst>
                  <a:cxn ang="0">
                    <a:pos x="connsiteX0" y="connsiteY0"/>
                  </a:cxn>
                  <a:cxn ang="0">
                    <a:pos x="connsiteX1" y="connsiteY1"/>
                  </a:cxn>
                  <a:cxn ang="0">
                    <a:pos x="connsiteX2" y="connsiteY2"/>
                  </a:cxn>
                </a:cxnLst>
                <a:rect l="l" t="t" r="r" b="b"/>
                <a:pathLst>
                  <a:path w="4238095" h="3369778">
                    <a:moveTo>
                      <a:pt x="0" y="0"/>
                    </a:moveTo>
                    <a:cubicBezTo>
                      <a:pt x="92802" y="1640249"/>
                      <a:pt x="241661" y="1970207"/>
                      <a:pt x="948010" y="2531837"/>
                    </a:cubicBezTo>
                    <a:cubicBezTo>
                      <a:pt x="1654359" y="3093467"/>
                      <a:pt x="2490779" y="3354243"/>
                      <a:pt x="4238095" y="3369778"/>
                    </a:cubicBezTo>
                  </a:path>
                </a:pathLst>
              </a:custGeom>
              <a:noFill/>
              <a:ln w="76200" cap="flat" cmpd="sng" algn="ctr">
                <a:solidFill>
                  <a:schemeClr val="accent2">
                    <a:alpha val="50000"/>
                  </a:schemeClr>
                </a:solidFill>
                <a:prstDash val="solid"/>
                <a:round/>
                <a:headEnd type="none" w="med" len="med"/>
                <a:tailEnd type="none" w="med" len="med"/>
              </a:ln>
              <a:effectLst/>
            </p:spPr>
            <p:txBody>
              <a:bodyPr vert="horz" wrap="square" lIns="121528" tIns="60767" rIns="121528" bIns="60767" numCol="1" rtlCol="0" anchor="t" anchorCtr="1" compatLnSpc="1">
                <a:prstTxWarp prst="textNoShape">
                  <a:avLst/>
                </a:prstTxWarp>
                <a:spAutoFit/>
              </a:bodyPr>
              <a:lstStyle/>
              <a:p>
                <a:pPr algn="ctr" defTabSz="1216152" fontAlgn="base">
                  <a:lnSpc>
                    <a:spcPct val="95000"/>
                  </a:lnSpc>
                  <a:spcBef>
                    <a:spcPct val="30000"/>
                  </a:spcBef>
                  <a:spcAft>
                    <a:spcPct val="0"/>
                  </a:spcAft>
                  <a:buClr>
                    <a:srgbClr val="1C3339"/>
                  </a:buClr>
                  <a:defRPr/>
                </a:pPr>
                <a:endParaRPr lang="en-US" sz="2660" kern="0" dirty="0">
                  <a:solidFill>
                    <a:srgbClr val="FFFFFF"/>
                  </a:solidFill>
                  <a:effectLst>
                    <a:outerShdw blurRad="38100" dist="38100" dir="2700000" algn="tl">
                      <a:srgbClr val="000000">
                        <a:alpha val="43137"/>
                      </a:srgbClr>
                    </a:outerShdw>
                  </a:effectLst>
                  <a:latin typeface="Arial Narrow" pitchFamily="34" charset="0"/>
                  <a:cs typeface="Arial" charset="0"/>
                </a:endParaRPr>
              </a:p>
            </p:txBody>
          </p:sp>
        </p:grpSp>
        <p:grpSp>
          <p:nvGrpSpPr>
            <p:cNvPr id="226" name="Group 225"/>
            <p:cNvGrpSpPr/>
            <p:nvPr/>
          </p:nvGrpSpPr>
          <p:grpSpPr>
            <a:xfrm>
              <a:off x="3894097" y="2510750"/>
              <a:ext cx="4358349" cy="993847"/>
              <a:chOff x="2834966" y="1962150"/>
              <a:chExt cx="3406337" cy="776757"/>
            </a:xfrm>
          </p:grpSpPr>
          <p:pic>
            <p:nvPicPr>
              <p:cNvPr id="227" name="Picture 226"/>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4450603" y="1962150"/>
                <a:ext cx="1083531" cy="762374"/>
              </a:xfrm>
              <a:prstGeom prst="rect">
                <a:avLst/>
              </a:prstGeom>
            </p:spPr>
          </p:pic>
          <p:pic>
            <p:nvPicPr>
              <p:cNvPr id="228" name="Picture 227"/>
              <p:cNvPicPr>
                <a:picLocks noChangeAspect="1"/>
              </p:cNvPicPr>
              <p:nvPr/>
            </p:nvPicPr>
            <p:blipFill>
              <a:blip r:embed="rId5" cstate="print">
                <a:extLst>
                  <a:ext uri="{28A0092B-C50C-407E-A947-70E740481C1C}">
                    <a14:useLocalDpi xmlns:a14="http://schemas.microsoft.com/office/drawing/2010/main" xmlns=""/>
                  </a:ext>
                </a:extLst>
              </a:blip>
              <a:stretch>
                <a:fillRect/>
              </a:stretch>
            </p:blipFill>
            <p:spPr>
              <a:xfrm>
                <a:off x="3078480" y="2291002"/>
                <a:ext cx="883920" cy="447904"/>
              </a:xfrm>
              <a:prstGeom prst="rect">
                <a:avLst/>
              </a:prstGeom>
            </p:spPr>
          </p:pic>
          <p:pic>
            <p:nvPicPr>
              <p:cNvPr id="229" name="Picture 228"/>
              <p:cNvPicPr>
                <a:picLocks noChangeAspect="1"/>
              </p:cNvPicPr>
              <p:nvPr/>
            </p:nvPicPr>
            <p:blipFill>
              <a:blip r:embed="rId6" cstate="print">
                <a:extLst>
                  <a:ext uri="{28A0092B-C50C-407E-A947-70E740481C1C}">
                    <a14:useLocalDpi xmlns:a14="http://schemas.microsoft.com/office/drawing/2010/main" xmlns=""/>
                  </a:ext>
                </a:extLst>
              </a:blip>
              <a:stretch>
                <a:fillRect/>
              </a:stretch>
            </p:blipFill>
            <p:spPr>
              <a:xfrm>
                <a:off x="5593603" y="2190937"/>
                <a:ext cx="647700" cy="547969"/>
              </a:xfrm>
              <a:prstGeom prst="rect">
                <a:avLst/>
              </a:prstGeom>
            </p:spPr>
          </p:pic>
          <p:pic>
            <p:nvPicPr>
              <p:cNvPr id="230" name="Picture 229"/>
              <p:cNvPicPr>
                <a:picLocks noChangeAspect="1"/>
              </p:cNvPicPr>
              <p:nvPr/>
            </p:nvPicPr>
            <p:blipFill>
              <a:blip r:embed="rId7" cstate="print">
                <a:extLst>
                  <a:ext uri="{28A0092B-C50C-407E-A947-70E740481C1C}">
                    <a14:useLocalDpi xmlns:a14="http://schemas.microsoft.com/office/drawing/2010/main" xmlns=""/>
                  </a:ext>
                </a:extLst>
              </a:blip>
              <a:stretch>
                <a:fillRect/>
              </a:stretch>
            </p:blipFill>
            <p:spPr>
              <a:xfrm>
                <a:off x="2834966" y="2295939"/>
                <a:ext cx="138130" cy="442967"/>
              </a:xfrm>
              <a:prstGeom prst="rect">
                <a:avLst/>
              </a:prstGeom>
            </p:spPr>
          </p:pic>
          <p:pic>
            <p:nvPicPr>
              <p:cNvPr id="231" name="Picture 230"/>
              <p:cNvPicPr>
                <a:picLocks noChangeAspect="1"/>
              </p:cNvPicPr>
              <p:nvPr/>
            </p:nvPicPr>
            <p:blipFill>
              <a:blip r:embed="rId8" cstate="print">
                <a:extLst>
                  <a:ext uri="{28A0092B-C50C-407E-A947-70E740481C1C}">
                    <a14:useLocalDpi xmlns:a14="http://schemas.microsoft.com/office/drawing/2010/main" xmlns=""/>
                  </a:ext>
                </a:extLst>
              </a:blip>
              <a:stretch>
                <a:fillRect/>
              </a:stretch>
            </p:blipFill>
            <p:spPr>
              <a:xfrm>
                <a:off x="4021869" y="1962151"/>
                <a:ext cx="369265" cy="776756"/>
              </a:xfrm>
              <a:prstGeom prst="rect">
                <a:avLst/>
              </a:prstGeom>
            </p:spPr>
          </p:pic>
        </p:grpSp>
        <p:sp>
          <p:nvSpPr>
            <p:cNvPr id="232" name="Rectangle 231"/>
            <p:cNvSpPr/>
            <p:nvPr/>
          </p:nvSpPr>
          <p:spPr>
            <a:xfrm>
              <a:off x="6258306" y="4111107"/>
              <a:ext cx="1559947" cy="858988"/>
            </a:xfrm>
            <a:prstGeom prst="rect">
              <a:avLst/>
            </a:prstGeom>
            <a:solidFill>
              <a:schemeClr val="accent1"/>
            </a:solidFill>
            <a:ln w="9525" cap="flat" cmpd="sng" algn="ctr">
              <a:noFill/>
              <a:prstDash val="solid"/>
            </a:ln>
            <a:effectLst/>
          </p:spPr>
          <p:txBody>
            <a:bodyPr rtlCol="0" anchor="ctr"/>
            <a:lstStyle/>
            <a:p>
              <a:pPr algn="ctr" defTabSz="1216152">
                <a:defRPr/>
              </a:pPr>
              <a:r>
                <a:rPr lang="en-GB" sz="2394" b="1" kern="0" dirty="0">
                  <a:solidFill>
                    <a:srgbClr val="FFFFFF"/>
                  </a:solidFill>
                </a:rPr>
                <a:t>Control Points</a:t>
              </a:r>
              <a:endParaRPr lang="en-US" sz="2394" b="1" kern="0" dirty="0">
                <a:solidFill>
                  <a:srgbClr val="FFFFFF"/>
                </a:solidFill>
              </a:endParaRPr>
            </a:p>
          </p:txBody>
        </p:sp>
        <p:sp>
          <p:nvSpPr>
            <p:cNvPr id="233" name="Rectangle 232"/>
            <p:cNvSpPr/>
            <p:nvPr/>
          </p:nvSpPr>
          <p:spPr>
            <a:xfrm>
              <a:off x="4308376" y="4111107"/>
              <a:ext cx="1559945" cy="858988"/>
            </a:xfrm>
            <a:prstGeom prst="rect">
              <a:avLst/>
            </a:prstGeom>
            <a:solidFill>
              <a:schemeClr val="accent1"/>
            </a:solidFill>
            <a:ln w="9525" cap="flat" cmpd="sng" algn="ctr">
              <a:noFill/>
              <a:prstDash val="solid"/>
            </a:ln>
            <a:effectLst/>
          </p:spPr>
          <p:txBody>
            <a:bodyPr rtlCol="0" anchor="ctr"/>
            <a:lstStyle/>
            <a:p>
              <a:pPr algn="ctr" defTabSz="1216152">
                <a:defRPr/>
              </a:pPr>
              <a:r>
                <a:rPr lang="en-GB" sz="2394" b="1" kern="0" dirty="0">
                  <a:solidFill>
                    <a:srgbClr val="FFFFFF"/>
                  </a:solidFill>
                </a:rPr>
                <a:t>Data</a:t>
              </a:r>
              <a:endParaRPr lang="en-US" sz="2394" b="1" kern="0" dirty="0">
                <a:solidFill>
                  <a:srgbClr val="FFFFFF"/>
                </a:solidFill>
              </a:endParaRPr>
            </a:p>
          </p:txBody>
        </p:sp>
        <p:pic>
          <p:nvPicPr>
            <p:cNvPr id="234" name="Picture 233"/>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2260948" y="5115710"/>
              <a:ext cx="538762" cy="514929"/>
            </a:xfrm>
            <a:prstGeom prst="rect">
              <a:avLst/>
            </a:prstGeom>
          </p:spPr>
        </p:pic>
        <p:pic>
          <p:nvPicPr>
            <p:cNvPr id="235" name="Picture 234"/>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5673328" y="5112550"/>
              <a:ext cx="518091" cy="518091"/>
            </a:xfrm>
            <a:prstGeom prst="rect">
              <a:avLst/>
            </a:prstGeom>
          </p:spPr>
        </p:pic>
        <p:pic>
          <p:nvPicPr>
            <p:cNvPr id="236" name="Picture 235"/>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3040920" y="5112551"/>
              <a:ext cx="518089" cy="518089"/>
            </a:xfrm>
            <a:prstGeom prst="rect">
              <a:avLst/>
            </a:prstGeom>
          </p:spPr>
        </p:pic>
        <p:pic>
          <p:nvPicPr>
            <p:cNvPr id="237" name="Picture 236"/>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8890715" y="5108003"/>
              <a:ext cx="335633" cy="522638"/>
            </a:xfrm>
            <a:prstGeom prst="rect">
              <a:avLst/>
            </a:prstGeom>
          </p:spPr>
        </p:pic>
        <p:pic>
          <p:nvPicPr>
            <p:cNvPr id="238" name="Picture 237"/>
            <p:cNvPicPr>
              <a:picLocks noChangeAspect="1"/>
            </p:cNvPicPr>
            <p:nvPr/>
          </p:nvPicPr>
          <p:blipFill>
            <a:blip r:embed="rId13" cstate="print">
              <a:extLst>
                <a:ext uri="{28A0092B-C50C-407E-A947-70E740481C1C}">
                  <a14:useLocalDpi xmlns:a14="http://schemas.microsoft.com/office/drawing/2010/main" xmlns="" val="0"/>
                </a:ext>
              </a:extLst>
            </a:blip>
            <a:stretch>
              <a:fillRect/>
            </a:stretch>
          </p:blipFill>
          <p:spPr>
            <a:xfrm>
              <a:off x="3764960" y="5112550"/>
              <a:ext cx="519296" cy="518089"/>
            </a:xfrm>
            <a:prstGeom prst="rect">
              <a:avLst/>
            </a:prstGeom>
          </p:spPr>
        </p:pic>
        <p:pic>
          <p:nvPicPr>
            <p:cNvPr id="239" name="Picture 238"/>
            <p:cNvPicPr>
              <a:picLocks noChangeAspect="1"/>
            </p:cNvPicPr>
            <p:nvPr/>
          </p:nvPicPr>
          <p:blipFill>
            <a:blip r:embed="rId14" cstate="print">
              <a:extLst>
                <a:ext uri="{28A0092B-C50C-407E-A947-70E740481C1C}">
                  <a14:useLocalDpi xmlns:a14="http://schemas.microsoft.com/office/drawing/2010/main" xmlns="" val="0"/>
                </a:ext>
              </a:extLst>
            </a:blip>
            <a:stretch>
              <a:fillRect/>
            </a:stretch>
          </p:blipFill>
          <p:spPr>
            <a:xfrm>
              <a:off x="4405874" y="5112550"/>
              <a:ext cx="341358" cy="518091"/>
            </a:xfrm>
            <a:prstGeom prst="rect">
              <a:avLst/>
            </a:prstGeom>
          </p:spPr>
        </p:pic>
        <p:pic>
          <p:nvPicPr>
            <p:cNvPr id="240" name="Picture 239"/>
            <p:cNvPicPr>
              <a:picLocks noChangeAspect="1"/>
            </p:cNvPicPr>
            <p:nvPr/>
          </p:nvPicPr>
          <p:blipFill>
            <a:blip r:embed="rId15" cstate="print">
              <a:extLst>
                <a:ext uri="{28A0092B-C50C-407E-A947-70E740481C1C}">
                  <a14:useLocalDpi xmlns:a14="http://schemas.microsoft.com/office/drawing/2010/main" xmlns="" val="0"/>
                </a:ext>
              </a:extLst>
            </a:blip>
            <a:stretch>
              <a:fillRect/>
            </a:stretch>
          </p:blipFill>
          <p:spPr>
            <a:xfrm>
              <a:off x="10743151" y="5108003"/>
              <a:ext cx="523857" cy="522637"/>
            </a:xfrm>
            <a:prstGeom prst="rect">
              <a:avLst/>
            </a:prstGeom>
          </p:spPr>
        </p:pic>
        <p:pic>
          <p:nvPicPr>
            <p:cNvPr id="241" name="Picture 240"/>
            <p:cNvPicPr>
              <a:picLocks noChangeAspect="1"/>
            </p:cNvPicPr>
            <p:nvPr/>
          </p:nvPicPr>
          <p:blipFill>
            <a:blip r:embed="rId16" cstate="print">
              <a:extLst>
                <a:ext uri="{28A0092B-C50C-407E-A947-70E740481C1C}">
                  <a14:useLocalDpi xmlns:a14="http://schemas.microsoft.com/office/drawing/2010/main" xmlns="" val="0"/>
                </a:ext>
              </a:extLst>
            </a:blip>
            <a:stretch>
              <a:fillRect/>
            </a:stretch>
          </p:blipFill>
          <p:spPr>
            <a:xfrm>
              <a:off x="9865681" y="5108004"/>
              <a:ext cx="729143" cy="522637"/>
            </a:xfrm>
            <a:prstGeom prst="rect">
              <a:avLst/>
            </a:prstGeom>
          </p:spPr>
        </p:pic>
        <p:pic>
          <p:nvPicPr>
            <p:cNvPr id="242" name="Picture 241"/>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798499" y="5115712"/>
              <a:ext cx="582861" cy="514928"/>
            </a:xfrm>
            <a:prstGeom prst="rect">
              <a:avLst/>
            </a:prstGeom>
          </p:spPr>
        </p:pic>
        <p:pic>
          <p:nvPicPr>
            <p:cNvPr id="243" name="Picture 242"/>
            <p:cNvPicPr>
              <a:picLocks noChangeAspect="1"/>
            </p:cNvPicPr>
            <p:nvPr/>
          </p:nvPicPr>
          <p:blipFill>
            <a:blip r:embed="rId18" cstate="print">
              <a:extLst>
                <a:ext uri="{28A0092B-C50C-407E-A947-70E740481C1C}">
                  <a14:useLocalDpi xmlns:a14="http://schemas.microsoft.com/office/drawing/2010/main" xmlns="" val="0"/>
                </a:ext>
              </a:extLst>
            </a:blip>
            <a:stretch>
              <a:fillRect/>
            </a:stretch>
          </p:blipFill>
          <p:spPr>
            <a:xfrm>
              <a:off x="9378198" y="5108004"/>
              <a:ext cx="296648" cy="522636"/>
            </a:xfrm>
            <a:prstGeom prst="rect">
              <a:avLst/>
            </a:prstGeom>
          </p:spPr>
        </p:pic>
        <p:pic>
          <p:nvPicPr>
            <p:cNvPr id="244" name="Picture 243"/>
            <p:cNvPicPr>
              <a:picLocks noChangeAspect="1"/>
            </p:cNvPicPr>
            <p:nvPr/>
          </p:nvPicPr>
          <p:blipFill>
            <a:blip r:embed="rId19" cstate="print">
              <a:extLst>
                <a:ext uri="{28A0092B-C50C-407E-A947-70E740481C1C}">
                  <a14:useLocalDpi xmlns:a14="http://schemas.microsoft.com/office/drawing/2010/main" xmlns="" val="0"/>
                </a:ext>
              </a:extLst>
            </a:blip>
            <a:stretch>
              <a:fillRect/>
            </a:stretch>
          </p:blipFill>
          <p:spPr>
            <a:xfrm>
              <a:off x="6355804" y="5108004"/>
              <a:ext cx="608210" cy="522636"/>
            </a:xfrm>
            <a:prstGeom prst="rect">
              <a:avLst/>
            </a:prstGeom>
          </p:spPr>
        </p:pic>
        <p:pic>
          <p:nvPicPr>
            <p:cNvPr id="245" name="Picture 244"/>
            <p:cNvPicPr>
              <a:picLocks noChangeAspect="1"/>
            </p:cNvPicPr>
            <p:nvPr/>
          </p:nvPicPr>
          <p:blipFill>
            <a:blip r:embed="rId20" cstate="print">
              <a:extLst>
                <a:ext uri="{28A0092B-C50C-407E-A947-70E740481C1C}">
                  <a14:useLocalDpi xmlns:a14="http://schemas.microsoft.com/office/drawing/2010/main" xmlns="" val="0"/>
                </a:ext>
              </a:extLst>
            </a:blip>
            <a:stretch>
              <a:fillRect/>
            </a:stretch>
          </p:blipFill>
          <p:spPr>
            <a:xfrm>
              <a:off x="4990852" y="5112550"/>
              <a:ext cx="496981" cy="518091"/>
            </a:xfrm>
            <a:prstGeom prst="rect">
              <a:avLst/>
            </a:prstGeom>
          </p:spPr>
        </p:pic>
        <p:pic>
          <p:nvPicPr>
            <p:cNvPr id="246" name="Picture 245"/>
            <p:cNvPicPr>
              <a:picLocks noChangeAspect="1"/>
            </p:cNvPicPr>
            <p:nvPr/>
          </p:nvPicPr>
          <p:blipFill>
            <a:blip r:embed="rId21" cstate="print">
              <a:extLst>
                <a:ext uri="{28A0092B-C50C-407E-A947-70E740481C1C}">
                  <a14:useLocalDpi xmlns:a14="http://schemas.microsoft.com/office/drawing/2010/main" xmlns="" val="0"/>
                </a:ext>
              </a:extLst>
            </a:blip>
            <a:stretch>
              <a:fillRect/>
            </a:stretch>
          </p:blipFill>
          <p:spPr>
            <a:xfrm>
              <a:off x="7114009" y="5108003"/>
              <a:ext cx="509251" cy="522636"/>
            </a:xfrm>
            <a:prstGeom prst="rect">
              <a:avLst/>
            </a:prstGeom>
          </p:spPr>
        </p:pic>
        <p:pic>
          <p:nvPicPr>
            <p:cNvPr id="247" name="Picture 246"/>
            <p:cNvPicPr>
              <a:picLocks noChangeAspect="1"/>
            </p:cNvPicPr>
            <p:nvPr/>
          </p:nvPicPr>
          <p:blipFill>
            <a:blip r:embed="rId22" cstate="print">
              <a:extLst>
                <a:ext uri="{28A0092B-C50C-407E-A947-70E740481C1C}">
                  <a14:useLocalDpi xmlns:a14="http://schemas.microsoft.com/office/drawing/2010/main" xmlns="" val="0"/>
                </a:ext>
              </a:extLst>
            </a:blip>
            <a:stretch>
              <a:fillRect/>
            </a:stretch>
          </p:blipFill>
          <p:spPr>
            <a:xfrm>
              <a:off x="1571995" y="5115712"/>
              <a:ext cx="508342" cy="514928"/>
            </a:xfrm>
            <a:prstGeom prst="rect">
              <a:avLst/>
            </a:prstGeom>
          </p:spPr>
        </p:pic>
        <p:grpSp>
          <p:nvGrpSpPr>
            <p:cNvPr id="248" name="Group 247"/>
            <p:cNvGrpSpPr/>
            <p:nvPr/>
          </p:nvGrpSpPr>
          <p:grpSpPr>
            <a:xfrm>
              <a:off x="11425627" y="5338151"/>
              <a:ext cx="389986" cy="97497"/>
              <a:chOff x="8724900" y="4171950"/>
              <a:chExt cx="304800" cy="76200"/>
            </a:xfrm>
            <a:solidFill>
              <a:srgbClr val="004280"/>
            </a:solidFill>
          </p:grpSpPr>
          <p:sp>
            <p:nvSpPr>
              <p:cNvPr id="249" name="Oval 248"/>
              <p:cNvSpPr/>
              <p:nvPr/>
            </p:nvSpPr>
            <p:spPr>
              <a:xfrm>
                <a:off x="8953500" y="4171950"/>
                <a:ext cx="76200" cy="76200"/>
              </a:xfrm>
              <a:prstGeom prst="ellipse">
                <a:avLst/>
              </a:prstGeom>
              <a:grpFill/>
              <a:ln w="9525" cap="flat" cmpd="sng" algn="ctr">
                <a:noFill/>
                <a:prstDash val="solid"/>
              </a:ln>
              <a:effectLst/>
            </p:spPr>
            <p:txBody>
              <a:bodyPr rtlCol="0" anchor="ctr"/>
              <a:lstStyle/>
              <a:p>
                <a:pPr algn="ctr" defTabSz="1216152">
                  <a:defRPr/>
                </a:pPr>
                <a:endParaRPr lang="en-US" sz="2394" kern="0" dirty="0">
                  <a:solidFill>
                    <a:srgbClr val="FFFFFF"/>
                  </a:solidFill>
                </a:endParaRPr>
              </a:p>
            </p:txBody>
          </p:sp>
          <p:sp>
            <p:nvSpPr>
              <p:cNvPr id="250" name="Oval 249"/>
              <p:cNvSpPr/>
              <p:nvPr/>
            </p:nvSpPr>
            <p:spPr>
              <a:xfrm>
                <a:off x="8839513" y="4171950"/>
                <a:ext cx="76200" cy="76200"/>
              </a:xfrm>
              <a:prstGeom prst="ellipse">
                <a:avLst/>
              </a:prstGeom>
              <a:grpFill/>
              <a:ln w="9525" cap="flat" cmpd="sng" algn="ctr">
                <a:noFill/>
                <a:prstDash val="solid"/>
              </a:ln>
              <a:effectLst/>
            </p:spPr>
            <p:txBody>
              <a:bodyPr rtlCol="0" anchor="ctr"/>
              <a:lstStyle/>
              <a:p>
                <a:pPr algn="ctr" defTabSz="1216152">
                  <a:defRPr/>
                </a:pPr>
                <a:endParaRPr lang="en-US" sz="2394" kern="0" dirty="0">
                  <a:solidFill>
                    <a:srgbClr val="FFFFFF"/>
                  </a:solidFill>
                </a:endParaRPr>
              </a:p>
            </p:txBody>
          </p:sp>
          <p:sp>
            <p:nvSpPr>
              <p:cNvPr id="251" name="Oval 250"/>
              <p:cNvSpPr/>
              <p:nvPr/>
            </p:nvSpPr>
            <p:spPr>
              <a:xfrm>
                <a:off x="8724900" y="4171950"/>
                <a:ext cx="76200" cy="76200"/>
              </a:xfrm>
              <a:prstGeom prst="ellipse">
                <a:avLst/>
              </a:prstGeom>
              <a:grpFill/>
              <a:ln w="9525" cap="flat" cmpd="sng" algn="ctr">
                <a:noFill/>
                <a:prstDash val="solid"/>
              </a:ln>
              <a:effectLst/>
            </p:spPr>
            <p:txBody>
              <a:bodyPr rtlCol="0" anchor="ctr"/>
              <a:lstStyle/>
              <a:p>
                <a:pPr algn="ctr" defTabSz="1216152">
                  <a:defRPr/>
                </a:pPr>
                <a:endParaRPr lang="en-US" sz="2394" kern="0" dirty="0">
                  <a:solidFill>
                    <a:srgbClr val="FFFFFF"/>
                  </a:solidFill>
                </a:endParaRPr>
              </a:p>
            </p:txBody>
          </p:sp>
        </p:grpSp>
        <p:grpSp>
          <p:nvGrpSpPr>
            <p:cNvPr id="252" name="Group 251"/>
            <p:cNvGrpSpPr/>
            <p:nvPr/>
          </p:nvGrpSpPr>
          <p:grpSpPr>
            <a:xfrm>
              <a:off x="311016" y="5338151"/>
              <a:ext cx="389986" cy="97497"/>
              <a:chOff x="8724900" y="4171950"/>
              <a:chExt cx="304800" cy="76200"/>
            </a:xfrm>
            <a:solidFill>
              <a:srgbClr val="004280"/>
            </a:solidFill>
          </p:grpSpPr>
          <p:sp>
            <p:nvSpPr>
              <p:cNvPr id="253" name="Oval 252"/>
              <p:cNvSpPr/>
              <p:nvPr/>
            </p:nvSpPr>
            <p:spPr>
              <a:xfrm>
                <a:off x="8953500" y="4171950"/>
                <a:ext cx="76200" cy="76200"/>
              </a:xfrm>
              <a:prstGeom prst="ellipse">
                <a:avLst/>
              </a:prstGeom>
              <a:grpFill/>
              <a:ln w="9525" cap="flat" cmpd="sng" algn="ctr">
                <a:noFill/>
                <a:prstDash val="solid"/>
              </a:ln>
              <a:effectLst/>
            </p:spPr>
            <p:txBody>
              <a:bodyPr rtlCol="0" anchor="ctr"/>
              <a:lstStyle/>
              <a:p>
                <a:pPr algn="ctr" defTabSz="1216152">
                  <a:defRPr/>
                </a:pPr>
                <a:endParaRPr lang="en-US" sz="2394" kern="0" dirty="0">
                  <a:solidFill>
                    <a:srgbClr val="FFFFFF"/>
                  </a:solidFill>
                </a:endParaRPr>
              </a:p>
            </p:txBody>
          </p:sp>
          <p:sp>
            <p:nvSpPr>
              <p:cNvPr id="254" name="Oval 253"/>
              <p:cNvSpPr/>
              <p:nvPr/>
            </p:nvSpPr>
            <p:spPr>
              <a:xfrm>
                <a:off x="8839513" y="4171950"/>
                <a:ext cx="76200" cy="76200"/>
              </a:xfrm>
              <a:prstGeom prst="ellipse">
                <a:avLst/>
              </a:prstGeom>
              <a:grpFill/>
              <a:ln w="9525" cap="flat" cmpd="sng" algn="ctr">
                <a:noFill/>
                <a:prstDash val="solid"/>
              </a:ln>
              <a:effectLst/>
            </p:spPr>
            <p:txBody>
              <a:bodyPr rtlCol="0" anchor="ctr"/>
              <a:lstStyle/>
              <a:p>
                <a:pPr algn="ctr" defTabSz="1216152">
                  <a:defRPr/>
                </a:pPr>
                <a:endParaRPr lang="en-US" sz="2394" kern="0" dirty="0">
                  <a:solidFill>
                    <a:srgbClr val="FFFFFF"/>
                  </a:solidFill>
                </a:endParaRPr>
              </a:p>
            </p:txBody>
          </p:sp>
          <p:sp>
            <p:nvSpPr>
              <p:cNvPr id="255" name="Oval 254"/>
              <p:cNvSpPr/>
              <p:nvPr/>
            </p:nvSpPr>
            <p:spPr>
              <a:xfrm>
                <a:off x="8724900" y="4171950"/>
                <a:ext cx="76200" cy="76200"/>
              </a:xfrm>
              <a:prstGeom prst="ellipse">
                <a:avLst/>
              </a:prstGeom>
              <a:grpFill/>
              <a:ln w="9525" cap="flat" cmpd="sng" algn="ctr">
                <a:noFill/>
                <a:prstDash val="solid"/>
              </a:ln>
              <a:effectLst/>
            </p:spPr>
            <p:txBody>
              <a:bodyPr rtlCol="0" anchor="ctr"/>
              <a:lstStyle/>
              <a:p>
                <a:pPr algn="ctr" defTabSz="1216152">
                  <a:defRPr/>
                </a:pPr>
                <a:endParaRPr lang="en-US" sz="2394" kern="0" dirty="0">
                  <a:solidFill>
                    <a:srgbClr val="FFFFFF"/>
                  </a:solidFill>
                </a:endParaRPr>
              </a:p>
            </p:txBody>
          </p:sp>
        </p:grpSp>
        <p:pic>
          <p:nvPicPr>
            <p:cNvPr id="256" name="Picture 255"/>
            <p:cNvPicPr>
              <a:picLocks noChangeAspect="1"/>
            </p:cNvPicPr>
            <p:nvPr/>
          </p:nvPicPr>
          <p:blipFill>
            <a:blip r:embed="rId23" cstate="print">
              <a:extLst>
                <a:ext uri="{28A0092B-C50C-407E-A947-70E740481C1C}">
                  <a14:useLocalDpi xmlns:a14="http://schemas.microsoft.com/office/drawing/2010/main" xmlns="" val="0"/>
                </a:ext>
              </a:extLst>
            </a:blip>
            <a:stretch>
              <a:fillRect/>
            </a:stretch>
          </p:blipFill>
          <p:spPr>
            <a:xfrm>
              <a:off x="8473691" y="5108003"/>
              <a:ext cx="319527" cy="522638"/>
            </a:xfrm>
            <a:prstGeom prst="rect">
              <a:avLst/>
            </a:prstGeom>
          </p:spPr>
        </p:pic>
        <p:pic>
          <p:nvPicPr>
            <p:cNvPr id="257" name="Picture 256"/>
            <p:cNvPicPr>
              <a:picLocks noChangeAspect="1"/>
            </p:cNvPicPr>
            <p:nvPr/>
          </p:nvPicPr>
          <p:blipFill>
            <a:blip r:embed="rId24" cstate="print">
              <a:extLst>
                <a:ext uri="{28A0092B-C50C-407E-A947-70E740481C1C}">
                  <a14:useLocalDpi xmlns:a14="http://schemas.microsoft.com/office/drawing/2010/main" xmlns="" val="0"/>
                </a:ext>
              </a:extLst>
            </a:blip>
            <a:stretch>
              <a:fillRect/>
            </a:stretch>
          </p:blipFill>
          <p:spPr>
            <a:xfrm>
              <a:off x="7792025" y="5116929"/>
              <a:ext cx="513711" cy="513711"/>
            </a:xfrm>
            <a:prstGeom prst="rect">
              <a:avLst/>
            </a:prstGeom>
          </p:spPr>
        </p:pic>
        <p:pic>
          <p:nvPicPr>
            <p:cNvPr id="258" name="Picture 257"/>
            <p:cNvPicPr>
              <a:picLocks noChangeAspect="1"/>
            </p:cNvPicPr>
            <p:nvPr/>
          </p:nvPicPr>
          <p:blipFill>
            <a:blip r:embed="rId25">
              <a:extLst>
                <a:ext uri="{28A0092B-C50C-407E-A947-70E740481C1C}">
                  <a14:useLocalDpi xmlns:a14="http://schemas.microsoft.com/office/drawing/2010/main" xmlns=""/>
                </a:ext>
              </a:extLst>
            </a:blip>
            <a:stretch>
              <a:fillRect/>
            </a:stretch>
          </p:blipFill>
          <p:spPr>
            <a:xfrm>
              <a:off x="213519" y="213"/>
              <a:ext cx="1961538" cy="2218047"/>
            </a:xfrm>
            <a:prstGeom prst="rect">
              <a:avLst/>
            </a:prstGeom>
          </p:spPr>
        </p:pic>
        <p:sp>
          <p:nvSpPr>
            <p:cNvPr id="259" name="Rectangle 258"/>
            <p:cNvSpPr/>
            <p:nvPr/>
          </p:nvSpPr>
          <p:spPr>
            <a:xfrm>
              <a:off x="701002" y="560818"/>
              <a:ext cx="1754938" cy="447550"/>
            </a:xfrm>
            <a:prstGeom prst="rect">
              <a:avLst/>
            </a:prstGeom>
            <a:solidFill>
              <a:schemeClr val="accent1"/>
            </a:solidFill>
            <a:ln w="9525" cap="flat" cmpd="sng" algn="ctr">
              <a:noFill/>
              <a:prstDash val="solid"/>
            </a:ln>
            <a:effectLst/>
          </p:spPr>
          <p:txBody>
            <a:bodyPr rtlCol="0" anchor="ctr"/>
            <a:lstStyle/>
            <a:p>
              <a:pPr algn="ctr" defTabSz="1216152">
                <a:defRPr/>
              </a:pPr>
              <a:r>
                <a:rPr lang="en-GB" sz="2394" b="1" kern="0" dirty="0">
                  <a:solidFill>
                    <a:srgbClr val="FFFFFF"/>
                  </a:solidFill>
                </a:rPr>
                <a:t>Services</a:t>
              </a:r>
              <a:endParaRPr lang="en-US" sz="2394" b="1" kern="0" dirty="0">
                <a:solidFill>
                  <a:srgbClr val="FFFFFF"/>
                </a:solidFill>
              </a:endParaRPr>
            </a:p>
          </p:txBody>
        </p:sp>
        <p:pic>
          <p:nvPicPr>
            <p:cNvPr id="260" name="Picture 259"/>
            <p:cNvPicPr>
              <a:picLocks noChangeAspect="1"/>
            </p:cNvPicPr>
            <p:nvPr/>
          </p:nvPicPr>
          <p:blipFill>
            <a:blip r:embed="rId26">
              <a:extLst>
                <a:ext uri="{28A0092B-C50C-407E-A947-70E740481C1C}">
                  <a14:useLocalDpi xmlns:a14="http://schemas.microsoft.com/office/drawing/2010/main" xmlns=""/>
                </a:ext>
              </a:extLst>
            </a:blip>
            <a:stretch>
              <a:fillRect/>
            </a:stretch>
          </p:blipFill>
          <p:spPr>
            <a:xfrm>
              <a:off x="9574394" y="73336"/>
              <a:ext cx="2145325" cy="2274562"/>
            </a:xfrm>
            <a:prstGeom prst="rect">
              <a:avLst/>
            </a:prstGeom>
          </p:spPr>
        </p:pic>
        <p:sp>
          <p:nvSpPr>
            <p:cNvPr id="261" name="Rectangle 260"/>
            <p:cNvSpPr/>
            <p:nvPr/>
          </p:nvSpPr>
          <p:spPr>
            <a:xfrm>
              <a:off x="9812381" y="560818"/>
              <a:ext cx="1754938" cy="447550"/>
            </a:xfrm>
            <a:prstGeom prst="rect">
              <a:avLst/>
            </a:prstGeom>
            <a:solidFill>
              <a:schemeClr val="accent1"/>
            </a:solidFill>
            <a:ln w="9525" cap="flat" cmpd="sng" algn="ctr">
              <a:noFill/>
              <a:prstDash val="solid"/>
            </a:ln>
            <a:effectLst/>
          </p:spPr>
          <p:txBody>
            <a:bodyPr rtlCol="0" anchor="ctr"/>
            <a:lstStyle/>
            <a:p>
              <a:pPr algn="ctr" defTabSz="1216152">
                <a:defRPr/>
              </a:pPr>
              <a:r>
                <a:rPr lang="en-GB" sz="2394" b="1" kern="0" dirty="0">
                  <a:solidFill>
                    <a:srgbClr val="FFFFFF"/>
                  </a:solidFill>
                </a:rPr>
                <a:t>Services</a:t>
              </a:r>
              <a:endParaRPr lang="en-US" sz="2394" b="1" kern="0" dirty="0">
                <a:solidFill>
                  <a:srgbClr val="FFFFFF"/>
                </a:solidFill>
              </a:endParaRPr>
            </a:p>
          </p:txBody>
        </p:sp>
      </p:grpSp>
      <p:sp>
        <p:nvSpPr>
          <p:cNvPr id="263" name="Rectangle 262"/>
          <p:cNvSpPr/>
          <p:nvPr/>
        </p:nvSpPr>
        <p:spPr>
          <a:xfrm>
            <a:off x="321732" y="5524451"/>
            <a:ext cx="11629417" cy="822051"/>
          </a:xfrm>
          <a:prstGeom prst="rect">
            <a:avLst/>
          </a:prstGeom>
          <a:noFill/>
          <a:ln w="25400" cap="flat" cmpd="sng" algn="ctr">
            <a:noFill/>
            <a:prstDash val="solid"/>
          </a:ln>
          <a:effectLst/>
        </p:spPr>
        <p:txBody>
          <a:bodyPr rtlCol="0" anchor="ctr"/>
          <a:lstStyle/>
          <a:p>
            <a:pPr algn="ctr" defTabSz="1216152">
              <a:defRPr/>
            </a:pPr>
            <a:r>
              <a:rPr lang="en-GB" sz="3724" b="1" kern="0" dirty="0">
                <a:solidFill>
                  <a:srgbClr val="005D83"/>
                </a:solidFill>
              </a:rPr>
              <a:t>Communications just got a lot more complicated!</a:t>
            </a:r>
            <a:endParaRPr lang="en-US" sz="3724" b="1" kern="0" dirty="0">
              <a:solidFill>
                <a:srgbClr val="005D83"/>
              </a:solidFill>
            </a:endParaRPr>
          </a:p>
        </p:txBody>
      </p:sp>
      <p:sp>
        <p:nvSpPr>
          <p:cNvPr id="5" name="TextBox 4"/>
          <p:cNvSpPr txBox="1"/>
          <p:nvPr/>
        </p:nvSpPr>
        <p:spPr>
          <a:xfrm>
            <a:off x="7620000" y="1212347"/>
            <a:ext cx="2743200" cy="369332"/>
          </a:xfrm>
          <a:prstGeom prst="rect">
            <a:avLst/>
          </a:prstGeom>
          <a:noFill/>
        </p:spPr>
        <p:txBody>
          <a:bodyPr wrap="square" rtlCol="0">
            <a:spAutoFit/>
          </a:bodyPr>
          <a:lstStyle/>
          <a:p>
            <a:endParaRPr lang="en-US" dirty="0">
              <a:solidFill>
                <a:srgbClr val="000000"/>
              </a:solidFill>
            </a:endParaRPr>
          </a:p>
        </p:txBody>
      </p:sp>
      <p:sp>
        <p:nvSpPr>
          <p:cNvPr id="73" name="Rectangle 72"/>
          <p:cNvSpPr/>
          <p:nvPr/>
        </p:nvSpPr>
        <p:spPr>
          <a:xfrm>
            <a:off x="4324840" y="194773"/>
            <a:ext cx="2945750" cy="554558"/>
          </a:xfrm>
          <a:prstGeom prst="rect">
            <a:avLst/>
          </a:prstGeom>
          <a:noFill/>
          <a:ln w="9525" cap="flat" cmpd="sng" algn="ctr">
            <a:noFill/>
            <a:prstDash val="solid"/>
          </a:ln>
          <a:effectLst/>
        </p:spPr>
        <p:txBody>
          <a:bodyPr rtlCol="0" anchor="ctr"/>
          <a:lstStyle/>
          <a:p>
            <a:pPr algn="ctr" defTabSz="1216152">
              <a:defRPr/>
            </a:pPr>
            <a:r>
              <a:rPr lang="en-GB" sz="2800" b="1" kern="0" dirty="0">
                <a:solidFill>
                  <a:srgbClr val="000000"/>
                </a:solidFill>
              </a:rPr>
              <a:t>After </a:t>
            </a:r>
            <a:r>
              <a:rPr lang="en-GB" sz="2800" b="1" kern="0" dirty="0" err="1">
                <a:solidFill>
                  <a:srgbClr val="000000"/>
                </a:solidFill>
              </a:rPr>
              <a:t>IoT</a:t>
            </a:r>
            <a:r>
              <a:rPr lang="en-GB" sz="2800" b="1" kern="0" dirty="0">
                <a:solidFill>
                  <a:srgbClr val="000000"/>
                </a:solidFill>
              </a:rPr>
              <a:t>..</a:t>
            </a:r>
            <a:endParaRPr lang="en-US" sz="2800" b="1" kern="0" dirty="0">
              <a:solidFill>
                <a:srgbClr val="000000"/>
              </a:solidFill>
            </a:endParaRPr>
          </a:p>
        </p:txBody>
      </p:sp>
    </p:spTree>
    <p:extLst>
      <p:ext uri="{BB962C8B-B14F-4D97-AF65-F5344CB8AC3E}">
        <p14:creationId xmlns:p14="http://schemas.microsoft.com/office/powerpoint/2010/main" xmlns="" val="5960381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we achieve true Interoperability?</a:t>
            </a:r>
          </a:p>
        </p:txBody>
      </p:sp>
      <p:grpSp>
        <p:nvGrpSpPr>
          <p:cNvPr id="5" name="Group 4"/>
          <p:cNvGrpSpPr/>
          <p:nvPr/>
        </p:nvGrpSpPr>
        <p:grpSpPr>
          <a:xfrm>
            <a:off x="206400" y="1524000"/>
            <a:ext cx="4464000" cy="4464000"/>
            <a:chOff x="191319" y="1524000"/>
            <a:chExt cx="4464000" cy="4464000"/>
          </a:xfrm>
        </p:grpSpPr>
        <p:grpSp>
          <p:nvGrpSpPr>
            <p:cNvPr id="41" name="Group 40"/>
            <p:cNvGrpSpPr/>
            <p:nvPr/>
          </p:nvGrpSpPr>
          <p:grpSpPr>
            <a:xfrm>
              <a:off x="191319" y="1524000"/>
              <a:ext cx="4464000" cy="4464000"/>
              <a:chOff x="249622" y="565746"/>
              <a:chExt cx="4464000" cy="4464000"/>
            </a:xfrm>
            <a:scene3d>
              <a:camera prst="orthographicFront">
                <a:rot lat="0" lon="0" rev="0"/>
              </a:camera>
              <a:lightRig rig="balanced" dir="t">
                <a:rot lat="0" lon="0" rev="8700000"/>
              </a:lightRig>
            </a:scene3d>
          </p:grpSpPr>
          <p:grpSp>
            <p:nvGrpSpPr>
              <p:cNvPr id="42" name="Group 41"/>
              <p:cNvGrpSpPr/>
              <p:nvPr/>
            </p:nvGrpSpPr>
            <p:grpSpPr>
              <a:xfrm>
                <a:off x="249622" y="565746"/>
                <a:ext cx="4464000" cy="4464000"/>
                <a:chOff x="249622" y="565746"/>
                <a:chExt cx="4464000" cy="4464000"/>
              </a:xfrm>
            </p:grpSpPr>
            <p:sp>
              <p:nvSpPr>
                <p:cNvPr id="44" name="Oval 2" descr="chip2"/>
                <p:cNvSpPr>
                  <a:spLocks noChangeArrowheads="1"/>
                </p:cNvSpPr>
                <p:nvPr/>
              </p:nvSpPr>
              <p:spPr bwMode="auto">
                <a:xfrm>
                  <a:off x="249622" y="565746"/>
                  <a:ext cx="4464000" cy="4464000"/>
                </a:xfrm>
                <a:prstGeom prst="ellipse">
                  <a:avLst/>
                </a:prstGeom>
                <a:solidFill>
                  <a:schemeClr val="tx1">
                    <a:lumMod val="75000"/>
                  </a:schemeClr>
                </a:solidFill>
                <a:ln w="9525">
                  <a:noFill/>
                  <a:round/>
                  <a:headEnd/>
                  <a:tailEnd/>
                </a:ln>
                <a:effectLst>
                  <a:outerShdw blurRad="44450" dist="27940" dir="5400000" algn="ctr">
                    <a:srgbClr val="000000">
                      <a:alpha val="32000"/>
                    </a:srgbClr>
                  </a:outerShdw>
                </a:effectLst>
                <a:sp3d>
                  <a:bevelT w="190500" h="38100"/>
                </a:sp3d>
              </p:spPr>
              <p:txBody>
                <a:bodyPr wrap="none" anchor="ctr">
                  <a:prstTxWarp prst="textNoShape">
                    <a:avLst/>
                  </a:prstTxWarp>
                </a:bodyPr>
                <a:lstStyle/>
                <a:p>
                  <a:pPr algn="ctr" defTabSz="685800" eaLnBrk="0" hangingPunct="0">
                    <a:defRPr/>
                  </a:pPr>
                  <a:endParaRPr lang="en-US" sz="2400" kern="0" dirty="0">
                    <a:solidFill>
                      <a:prstClr val="white"/>
                    </a:solidFill>
                    <a:ea typeface="Century Gothic" charset="0"/>
                    <a:cs typeface="Century Gothic" charset="0"/>
                  </a:endParaRPr>
                </a:p>
              </p:txBody>
            </p:sp>
            <p:sp>
              <p:nvSpPr>
                <p:cNvPr id="45" name="Rectangle 44"/>
                <p:cNvSpPr/>
                <p:nvPr/>
              </p:nvSpPr>
              <p:spPr>
                <a:xfrm rot="269925">
                  <a:off x="985928" y="893326"/>
                  <a:ext cx="3122277" cy="2035896"/>
                </a:xfrm>
                <a:prstGeom prst="rect">
                  <a:avLst/>
                </a:prstGeom>
                <a:noFill/>
                <a:ln>
                  <a:noFill/>
                </a:ln>
                <a:effectLst>
                  <a:outerShdw blurRad="44450" dist="27940" dir="5400000" algn="ctr">
                    <a:srgbClr val="000000">
                      <a:alpha val="32000"/>
                    </a:srgbClr>
                  </a:outerShdw>
                </a:effectLst>
                <a:sp3d>
                  <a:bevelT w="190500" h="38100"/>
                </a:sp3d>
              </p:spPr>
              <p:txBody>
                <a:bodyPr spcFirstLastPara="1" wrap="none" lIns="91440" tIns="45720" rIns="91440" bIns="45720" numCol="1">
                  <a:prstTxWarp prst="textArchUp">
                    <a:avLst>
                      <a:gd name="adj" fmla="val 10153187"/>
                    </a:avLst>
                  </a:prstTxWarp>
                  <a:spAutoFit/>
                </a:bodyPr>
                <a:lstStyle/>
                <a:p>
                  <a:pPr algn="ctr" defTabSz="685800">
                    <a:defRPr/>
                  </a:pPr>
                  <a:r>
                    <a:rPr lang="en-US" sz="2400" b="1" kern="0" dirty="0">
                      <a:ln w="10160">
                        <a:solidFill>
                          <a:srgbClr val="4472C4"/>
                        </a:solidFill>
                        <a:prstDash val="solid"/>
                      </a:ln>
                      <a:solidFill>
                        <a:srgbClr val="FFFFFF"/>
                      </a:solidFill>
                      <a:effectLst>
                        <a:outerShdw blurRad="38100" dist="22860" dir="5400000" algn="tl" rotWithShape="0">
                          <a:srgbClr val="000000">
                            <a:alpha val="30000"/>
                          </a:srgbClr>
                        </a:outerShdw>
                      </a:effectLst>
                    </a:rPr>
                    <a:t>Open Ecosystem</a:t>
                  </a:r>
                </a:p>
              </p:txBody>
            </p:sp>
          </p:grpSp>
          <p:sp>
            <p:nvSpPr>
              <p:cNvPr id="43" name="Rectangle 42"/>
              <p:cNvSpPr/>
              <p:nvPr/>
            </p:nvSpPr>
            <p:spPr>
              <a:xfrm rot="21409022">
                <a:off x="1043875" y="2708061"/>
                <a:ext cx="3122277" cy="2035896"/>
              </a:xfrm>
              <a:prstGeom prst="rect">
                <a:avLst/>
              </a:prstGeom>
              <a:noFill/>
              <a:ln>
                <a:noFill/>
              </a:ln>
              <a:effectLst>
                <a:outerShdw blurRad="44450" dist="27940" dir="5400000" algn="ctr">
                  <a:srgbClr val="000000">
                    <a:alpha val="32000"/>
                  </a:srgbClr>
                </a:outerShdw>
              </a:effectLst>
              <a:sp3d>
                <a:bevelT w="190500" h="38100"/>
              </a:sp3d>
            </p:spPr>
            <p:txBody>
              <a:bodyPr spcFirstLastPara="1" wrap="none" lIns="91440" tIns="45720" rIns="91440" bIns="45720" numCol="1">
                <a:prstTxWarp prst="textArchDown">
                  <a:avLst/>
                </a:prstTxWarp>
                <a:spAutoFit/>
              </a:bodyPr>
              <a:lstStyle/>
              <a:p>
                <a:pPr algn="ctr" defTabSz="685800">
                  <a:defRPr/>
                </a:pPr>
                <a:r>
                  <a:rPr lang="en-US" sz="2400" b="1" kern="0" dirty="0">
                    <a:ln w="10160">
                      <a:solidFill>
                        <a:srgbClr val="4472C4"/>
                      </a:solidFill>
                      <a:prstDash val="solid"/>
                    </a:ln>
                    <a:solidFill>
                      <a:srgbClr val="FFFFFF"/>
                    </a:solidFill>
                    <a:effectLst>
                      <a:outerShdw blurRad="38100" dist="22860" dir="5400000" algn="tl" rotWithShape="0">
                        <a:srgbClr val="000000">
                          <a:alpha val="30000"/>
                        </a:srgbClr>
                      </a:outerShdw>
                    </a:effectLst>
                  </a:rPr>
                  <a:t>Industry Alliance</a:t>
                </a:r>
              </a:p>
            </p:txBody>
          </p:sp>
        </p:grpSp>
        <p:sp>
          <p:nvSpPr>
            <p:cNvPr id="46" name="Oval 2" descr="chip2"/>
            <p:cNvSpPr>
              <a:spLocks noChangeArrowheads="1"/>
            </p:cNvSpPr>
            <p:nvPr/>
          </p:nvSpPr>
          <p:spPr bwMode="auto">
            <a:xfrm>
              <a:off x="720470" y="2066266"/>
              <a:ext cx="3384000" cy="3379468"/>
            </a:xfrm>
            <a:prstGeom prst="ellipse">
              <a:avLst/>
            </a:prstGeom>
            <a:solidFill>
              <a:schemeClr val="bg1">
                <a:lumMod val="75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prstTxWarp prst="textNoShape">
                <a:avLst/>
              </a:prstTxWarp>
            </a:bodyPr>
            <a:lstStyle/>
            <a:p>
              <a:pPr algn="ctr" defTabSz="685800" eaLnBrk="0" hangingPunct="0">
                <a:defRPr/>
              </a:pPr>
              <a:endParaRPr lang="en-US" sz="2400" kern="0" dirty="0">
                <a:solidFill>
                  <a:schemeClr val="tx1">
                    <a:lumMod val="50000"/>
                  </a:schemeClr>
                </a:solidFill>
                <a:ea typeface="Century Gothic" charset="0"/>
                <a:cs typeface="Century Gothic" charset="0"/>
              </a:endParaRPr>
            </a:p>
          </p:txBody>
        </p:sp>
        <p:sp>
          <p:nvSpPr>
            <p:cNvPr id="47" name="TextBox 46"/>
            <p:cNvSpPr txBox="1"/>
            <p:nvPr/>
          </p:nvSpPr>
          <p:spPr>
            <a:xfrm>
              <a:off x="3505925" y="3121262"/>
              <a:ext cx="615874" cy="276999"/>
            </a:xfrm>
            <a:prstGeom prst="rect">
              <a:avLst/>
            </a:prstGeom>
            <a:noFill/>
          </p:spPr>
          <p:txBody>
            <a:bodyPr wrap="none" rtlCol="0">
              <a:spAutoFit/>
            </a:bodyPr>
            <a:lstStyle/>
            <a:p>
              <a:pPr defTabSz="685800"/>
              <a:r>
                <a:rPr lang="en-US" sz="1200" dirty="0">
                  <a:solidFill>
                    <a:schemeClr val="tx1">
                      <a:lumMod val="50000"/>
                    </a:schemeClr>
                  </a:solidFill>
                  <a:ea typeface="Century Gothic" charset="0"/>
                  <a:cs typeface="Century Gothic" charset="0"/>
                </a:rPr>
                <a:t>CoAP</a:t>
              </a:r>
            </a:p>
          </p:txBody>
        </p:sp>
        <p:sp>
          <p:nvSpPr>
            <p:cNvPr id="48" name="TextBox 47"/>
            <p:cNvSpPr txBox="1"/>
            <p:nvPr/>
          </p:nvSpPr>
          <p:spPr>
            <a:xfrm>
              <a:off x="2683705" y="2286163"/>
              <a:ext cx="588623" cy="300082"/>
            </a:xfrm>
            <a:prstGeom prst="rect">
              <a:avLst/>
            </a:prstGeom>
            <a:noFill/>
          </p:spPr>
          <p:txBody>
            <a:bodyPr wrap="none" rtlCol="0">
              <a:spAutoFit/>
            </a:bodyPr>
            <a:lstStyle/>
            <a:p>
              <a:pPr defTabSz="685800"/>
              <a:r>
                <a:rPr lang="en-US" sz="1350" dirty="0">
                  <a:solidFill>
                    <a:schemeClr val="tx1">
                      <a:lumMod val="50000"/>
                    </a:schemeClr>
                  </a:solidFill>
                  <a:ea typeface="Century Gothic" charset="0"/>
                  <a:cs typeface="Century Gothic" charset="0"/>
                </a:rPr>
                <a:t>SSDP</a:t>
              </a:r>
            </a:p>
          </p:txBody>
        </p:sp>
        <p:sp>
          <p:nvSpPr>
            <p:cNvPr id="49" name="TextBox 48"/>
            <p:cNvSpPr txBox="1"/>
            <p:nvPr/>
          </p:nvSpPr>
          <p:spPr>
            <a:xfrm>
              <a:off x="3170276" y="2590263"/>
              <a:ext cx="609462" cy="300082"/>
            </a:xfrm>
            <a:prstGeom prst="rect">
              <a:avLst/>
            </a:prstGeom>
            <a:noFill/>
          </p:spPr>
          <p:txBody>
            <a:bodyPr wrap="none" rtlCol="0">
              <a:spAutoFit/>
            </a:bodyPr>
            <a:lstStyle/>
            <a:p>
              <a:pPr defTabSz="685800"/>
              <a:r>
                <a:rPr lang="en-US" sz="1350" dirty="0">
                  <a:solidFill>
                    <a:schemeClr val="tx1">
                      <a:lumMod val="50000"/>
                    </a:schemeClr>
                  </a:solidFill>
                  <a:ea typeface="Century Gothic" charset="0"/>
                  <a:cs typeface="Century Gothic" charset="0"/>
                </a:rPr>
                <a:t>UPnP</a:t>
              </a:r>
            </a:p>
          </p:txBody>
        </p:sp>
        <p:sp>
          <p:nvSpPr>
            <p:cNvPr id="50" name="TextBox 49"/>
            <p:cNvSpPr txBox="1"/>
            <p:nvPr/>
          </p:nvSpPr>
          <p:spPr>
            <a:xfrm>
              <a:off x="1034379" y="4638469"/>
              <a:ext cx="641522" cy="300082"/>
            </a:xfrm>
            <a:prstGeom prst="rect">
              <a:avLst/>
            </a:prstGeom>
            <a:noFill/>
          </p:spPr>
          <p:txBody>
            <a:bodyPr wrap="none" rtlCol="0">
              <a:spAutoFit/>
            </a:bodyPr>
            <a:lstStyle/>
            <a:p>
              <a:pPr defTabSz="685800"/>
              <a:r>
                <a:rPr lang="en-US" sz="1350" dirty="0">
                  <a:solidFill>
                    <a:schemeClr val="tx1">
                      <a:lumMod val="50000"/>
                    </a:schemeClr>
                  </a:solidFill>
                  <a:ea typeface="Century Gothic" charset="0"/>
                  <a:cs typeface="Century Gothic" charset="0"/>
                </a:rPr>
                <a:t>MQTT</a:t>
              </a:r>
            </a:p>
          </p:txBody>
        </p:sp>
        <p:sp>
          <p:nvSpPr>
            <p:cNvPr id="51" name="TextBox 50"/>
            <p:cNvSpPr txBox="1"/>
            <p:nvPr/>
          </p:nvSpPr>
          <p:spPr>
            <a:xfrm>
              <a:off x="1383770" y="4928108"/>
              <a:ext cx="724878" cy="300082"/>
            </a:xfrm>
            <a:prstGeom prst="rect">
              <a:avLst/>
            </a:prstGeom>
            <a:noFill/>
          </p:spPr>
          <p:txBody>
            <a:bodyPr wrap="none" rtlCol="0">
              <a:spAutoFit/>
            </a:bodyPr>
            <a:lstStyle/>
            <a:p>
              <a:pPr defTabSz="685800"/>
              <a:r>
                <a:rPr lang="en-US" sz="1350" dirty="0">
                  <a:solidFill>
                    <a:schemeClr val="tx1">
                      <a:lumMod val="50000"/>
                    </a:schemeClr>
                  </a:solidFill>
                  <a:ea typeface="Century Gothic" charset="0"/>
                  <a:cs typeface="Century Gothic" charset="0"/>
                </a:rPr>
                <a:t>AMQP</a:t>
              </a:r>
            </a:p>
          </p:txBody>
        </p:sp>
        <p:sp>
          <p:nvSpPr>
            <p:cNvPr id="52" name="TextBox 51"/>
            <p:cNvSpPr txBox="1"/>
            <p:nvPr/>
          </p:nvSpPr>
          <p:spPr>
            <a:xfrm>
              <a:off x="2082892" y="5078149"/>
              <a:ext cx="654346" cy="300082"/>
            </a:xfrm>
            <a:prstGeom prst="rect">
              <a:avLst/>
            </a:prstGeom>
            <a:noFill/>
          </p:spPr>
          <p:txBody>
            <a:bodyPr wrap="none" rtlCol="0">
              <a:spAutoFit/>
            </a:bodyPr>
            <a:lstStyle/>
            <a:p>
              <a:pPr defTabSz="685800"/>
              <a:r>
                <a:rPr lang="en-US" sz="1350" dirty="0">
                  <a:solidFill>
                    <a:schemeClr val="tx1">
                      <a:lumMod val="50000"/>
                    </a:schemeClr>
                  </a:solidFill>
                  <a:ea typeface="Century Gothic" charset="0"/>
                  <a:cs typeface="Century Gothic" charset="0"/>
                </a:rPr>
                <a:t>XMPP</a:t>
              </a:r>
            </a:p>
          </p:txBody>
        </p:sp>
        <p:sp>
          <p:nvSpPr>
            <p:cNvPr id="53" name="TextBox 52"/>
            <p:cNvSpPr txBox="1"/>
            <p:nvPr/>
          </p:nvSpPr>
          <p:spPr>
            <a:xfrm>
              <a:off x="3039301" y="4749868"/>
              <a:ext cx="553998" cy="300082"/>
            </a:xfrm>
            <a:prstGeom prst="rect">
              <a:avLst/>
            </a:prstGeom>
            <a:noFill/>
          </p:spPr>
          <p:txBody>
            <a:bodyPr wrap="none" rtlCol="0">
              <a:spAutoFit/>
            </a:bodyPr>
            <a:lstStyle/>
            <a:p>
              <a:pPr defTabSz="685800"/>
              <a:r>
                <a:rPr lang="en-US" sz="1350" dirty="0">
                  <a:solidFill>
                    <a:schemeClr val="tx1">
                      <a:lumMod val="50000"/>
                    </a:schemeClr>
                  </a:solidFill>
                  <a:ea typeface="Century Gothic" charset="0"/>
                  <a:cs typeface="Century Gothic" charset="0"/>
                </a:rPr>
                <a:t>HTTP</a:t>
              </a:r>
            </a:p>
          </p:txBody>
        </p:sp>
        <p:sp>
          <p:nvSpPr>
            <p:cNvPr id="54" name="TextBox 53"/>
            <p:cNvSpPr txBox="1"/>
            <p:nvPr/>
          </p:nvSpPr>
          <p:spPr>
            <a:xfrm>
              <a:off x="1314809" y="2389965"/>
              <a:ext cx="689612" cy="300082"/>
            </a:xfrm>
            <a:prstGeom prst="rect">
              <a:avLst/>
            </a:prstGeom>
            <a:noFill/>
          </p:spPr>
          <p:txBody>
            <a:bodyPr wrap="none" rtlCol="0">
              <a:spAutoFit/>
            </a:bodyPr>
            <a:lstStyle/>
            <a:p>
              <a:pPr defTabSz="685800"/>
              <a:r>
                <a:rPr lang="en-US" sz="1350" dirty="0">
                  <a:solidFill>
                    <a:schemeClr val="tx1">
                      <a:lumMod val="50000"/>
                    </a:schemeClr>
                  </a:solidFill>
                  <a:ea typeface="Century Gothic" charset="0"/>
                  <a:cs typeface="Century Gothic" charset="0"/>
                </a:rPr>
                <a:t>mDNS</a:t>
              </a:r>
            </a:p>
          </p:txBody>
        </p:sp>
        <p:sp>
          <p:nvSpPr>
            <p:cNvPr id="55" name="TextBox 54"/>
            <p:cNvSpPr txBox="1"/>
            <p:nvPr/>
          </p:nvSpPr>
          <p:spPr>
            <a:xfrm>
              <a:off x="929331" y="2814684"/>
              <a:ext cx="527709" cy="300082"/>
            </a:xfrm>
            <a:prstGeom prst="rect">
              <a:avLst/>
            </a:prstGeom>
            <a:noFill/>
          </p:spPr>
          <p:txBody>
            <a:bodyPr wrap="none" rtlCol="0">
              <a:spAutoFit/>
            </a:bodyPr>
            <a:lstStyle/>
            <a:p>
              <a:pPr defTabSz="685800"/>
              <a:r>
                <a:rPr lang="en-US" sz="1350" dirty="0">
                  <a:solidFill>
                    <a:schemeClr val="tx1">
                      <a:lumMod val="50000"/>
                    </a:schemeClr>
                  </a:solidFill>
                  <a:ea typeface="Century Gothic" charset="0"/>
                  <a:cs typeface="Century Gothic" charset="0"/>
                </a:rPr>
                <a:t>DDS</a:t>
              </a:r>
            </a:p>
          </p:txBody>
        </p:sp>
        <p:grpSp>
          <p:nvGrpSpPr>
            <p:cNvPr id="56" name="Group 55"/>
            <p:cNvGrpSpPr/>
            <p:nvPr/>
          </p:nvGrpSpPr>
          <p:grpSpPr>
            <a:xfrm>
              <a:off x="1134470" y="2478000"/>
              <a:ext cx="2556000" cy="2556000"/>
              <a:chOff x="1192773" y="1519746"/>
              <a:chExt cx="2556000" cy="2556000"/>
            </a:xfrm>
            <a:solidFill>
              <a:schemeClr val="bg1">
                <a:lumMod val="75000"/>
              </a:schemeClr>
            </a:solidFill>
            <a:scene3d>
              <a:camera prst="orthographicFront">
                <a:rot lat="0" lon="0" rev="0"/>
              </a:camera>
              <a:lightRig rig="balanced" dir="t">
                <a:rot lat="0" lon="0" rev="8700000"/>
              </a:lightRig>
            </a:scene3d>
          </p:grpSpPr>
          <p:sp>
            <p:nvSpPr>
              <p:cNvPr id="57" name="Oval 56" descr="chip2"/>
              <p:cNvSpPr>
                <a:spLocks noChangeArrowheads="1"/>
              </p:cNvSpPr>
              <p:nvPr/>
            </p:nvSpPr>
            <p:spPr bwMode="auto">
              <a:xfrm>
                <a:off x="1192773" y="1519746"/>
                <a:ext cx="2556000" cy="2556000"/>
              </a:xfrm>
              <a:prstGeom prst="ellipse">
                <a:avLst/>
              </a:prstGeom>
              <a:grpFill/>
              <a:ln w="9525">
                <a:noFill/>
                <a:round/>
                <a:headEnd/>
                <a:tailEnd/>
              </a:ln>
              <a:effectLst>
                <a:outerShdw blurRad="44450" dist="27940" dir="5400000" algn="ctr">
                  <a:srgbClr val="000000">
                    <a:alpha val="32000"/>
                  </a:srgbClr>
                </a:outerShdw>
              </a:effectLst>
              <a:sp3d>
                <a:bevelT w="190500" h="38100"/>
              </a:sp3d>
            </p:spPr>
            <p:txBody>
              <a:bodyPr wrap="none" anchor="ctr">
                <a:prstTxWarp prst="textNoShape">
                  <a:avLst/>
                </a:prstTxWarp>
              </a:bodyPr>
              <a:lstStyle/>
              <a:p>
                <a:pPr algn="ctr" defTabSz="685800" eaLnBrk="0" hangingPunct="0">
                  <a:defRPr/>
                </a:pPr>
                <a:endParaRPr lang="en-US" sz="2400" kern="0" dirty="0">
                  <a:solidFill>
                    <a:schemeClr val="bg1">
                      <a:lumMod val="50000"/>
                    </a:schemeClr>
                  </a:solidFill>
                  <a:ea typeface="Century Gothic" charset="0"/>
                  <a:cs typeface="Century Gothic" charset="0"/>
                </a:endParaRPr>
              </a:p>
            </p:txBody>
          </p:sp>
          <p:sp>
            <p:nvSpPr>
              <p:cNvPr id="58" name="TextBox 57"/>
              <p:cNvSpPr txBox="1"/>
              <p:nvPr/>
            </p:nvSpPr>
            <p:spPr>
              <a:xfrm>
                <a:off x="1204737" y="2735395"/>
                <a:ext cx="514885" cy="300082"/>
              </a:xfrm>
              <a:prstGeom prst="rect">
                <a:avLst/>
              </a:prstGeom>
              <a:grpFill/>
              <a:ln>
                <a:noFill/>
              </a:ln>
              <a:effectLst>
                <a:outerShdw blurRad="44450" dist="27940" dir="5400000" algn="ctr">
                  <a:srgbClr val="000000">
                    <a:alpha val="32000"/>
                  </a:srgbClr>
                </a:outerShdw>
              </a:effectLst>
              <a:sp3d>
                <a:bevelT w="190500" h="38100"/>
              </a:sp3d>
            </p:spPr>
            <p:txBody>
              <a:bodyPr wrap="none" rtlCol="0">
                <a:spAutoFit/>
              </a:bodyPr>
              <a:lstStyle/>
              <a:p>
                <a:pPr defTabSz="685800">
                  <a:defRPr/>
                </a:pPr>
                <a:r>
                  <a:rPr lang="en-US" sz="1350" kern="0" dirty="0">
                    <a:solidFill>
                      <a:schemeClr val="tx1">
                        <a:lumMod val="50000"/>
                      </a:schemeClr>
                    </a:solidFill>
                    <a:ea typeface="Century Gothic" charset="0"/>
                    <a:cs typeface="Century Gothic" charset="0"/>
                  </a:rPr>
                  <a:t>IPSP</a:t>
                </a:r>
              </a:p>
            </p:txBody>
          </p:sp>
          <p:sp>
            <p:nvSpPr>
              <p:cNvPr id="59" name="TextBox 58"/>
              <p:cNvSpPr txBox="1"/>
              <p:nvPr/>
            </p:nvSpPr>
            <p:spPr>
              <a:xfrm>
                <a:off x="1642850" y="3602201"/>
                <a:ext cx="933269" cy="300082"/>
              </a:xfrm>
              <a:prstGeom prst="rect">
                <a:avLst/>
              </a:prstGeom>
              <a:noFill/>
              <a:ln>
                <a:noFill/>
              </a:ln>
              <a:effectLst>
                <a:outerShdw blurRad="44450" dist="27940" dir="5400000" algn="ctr">
                  <a:srgbClr val="000000">
                    <a:alpha val="32000"/>
                  </a:srgbClr>
                </a:outerShdw>
              </a:effectLst>
              <a:sp3d>
                <a:bevelT w="190500" h="38100"/>
              </a:sp3d>
            </p:spPr>
            <p:txBody>
              <a:bodyPr wrap="none" rtlCol="0">
                <a:spAutoFit/>
              </a:bodyPr>
              <a:lstStyle/>
              <a:p>
                <a:pPr defTabSz="685800">
                  <a:defRPr/>
                </a:pPr>
                <a:r>
                  <a:rPr lang="en-US" sz="1350" kern="0" dirty="0">
                    <a:solidFill>
                      <a:schemeClr val="tx1">
                        <a:lumMod val="50000"/>
                      </a:schemeClr>
                    </a:solidFill>
                    <a:ea typeface="Century Gothic" charset="0"/>
                    <a:cs typeface="Century Gothic" charset="0"/>
                  </a:rPr>
                  <a:t>6lowPAN</a:t>
                </a:r>
              </a:p>
            </p:txBody>
          </p:sp>
          <p:sp>
            <p:nvSpPr>
              <p:cNvPr id="60" name="TextBox 59"/>
              <p:cNvSpPr txBox="1"/>
              <p:nvPr/>
            </p:nvSpPr>
            <p:spPr>
              <a:xfrm>
                <a:off x="2187310" y="1619438"/>
                <a:ext cx="588623" cy="338554"/>
              </a:xfrm>
              <a:prstGeom prst="rect">
                <a:avLst/>
              </a:prstGeom>
              <a:grpFill/>
              <a:ln>
                <a:noFill/>
              </a:ln>
              <a:effectLst>
                <a:outerShdw blurRad="44450" dist="27940" dir="5400000" algn="ctr">
                  <a:srgbClr val="000000">
                    <a:alpha val="32000"/>
                  </a:srgbClr>
                </a:outerShdw>
              </a:effectLst>
              <a:sp3d>
                <a:bevelT w="190500" h="38100"/>
              </a:sp3d>
            </p:spPr>
            <p:txBody>
              <a:bodyPr wrap="none" rtlCol="0">
                <a:spAutoFit/>
              </a:bodyPr>
              <a:lstStyle/>
              <a:p>
                <a:pPr defTabSz="685800">
                  <a:defRPr/>
                </a:pPr>
                <a:r>
                  <a:rPr lang="en-US" sz="1600" kern="0" dirty="0">
                    <a:solidFill>
                      <a:schemeClr val="tx1">
                        <a:lumMod val="50000"/>
                      </a:schemeClr>
                    </a:solidFill>
                    <a:ea typeface="Century Gothic" charset="0"/>
                    <a:cs typeface="Century Gothic" charset="0"/>
                  </a:rPr>
                  <a:t>IPv6</a:t>
                </a:r>
              </a:p>
            </p:txBody>
          </p:sp>
          <p:sp>
            <p:nvSpPr>
              <p:cNvPr id="61" name="TextBox 60"/>
              <p:cNvSpPr txBox="1"/>
              <p:nvPr/>
            </p:nvSpPr>
            <p:spPr>
              <a:xfrm>
                <a:off x="3261278" y="2527250"/>
                <a:ext cx="439544" cy="276999"/>
              </a:xfrm>
              <a:prstGeom prst="rect">
                <a:avLst/>
              </a:prstGeom>
              <a:grpFill/>
              <a:ln>
                <a:noFill/>
              </a:ln>
              <a:effectLst>
                <a:outerShdw blurRad="44450" dist="27940" dir="5400000" algn="ctr">
                  <a:srgbClr val="000000">
                    <a:alpha val="32000"/>
                  </a:srgbClr>
                </a:outerShdw>
              </a:effectLst>
              <a:sp3d>
                <a:bevelT w="190500" h="38100"/>
              </a:sp3d>
            </p:spPr>
            <p:txBody>
              <a:bodyPr wrap="none" rtlCol="0">
                <a:spAutoFit/>
              </a:bodyPr>
              <a:lstStyle/>
              <a:p>
                <a:pPr defTabSz="685800">
                  <a:defRPr/>
                </a:pPr>
                <a:r>
                  <a:rPr lang="en-US" sz="1200" kern="0" dirty="0">
                    <a:solidFill>
                      <a:schemeClr val="tx1">
                        <a:lumMod val="50000"/>
                      </a:schemeClr>
                    </a:solidFill>
                    <a:ea typeface="Century Gothic" charset="0"/>
                    <a:cs typeface="Century Gothic" charset="0"/>
                  </a:rPr>
                  <a:t>RPL</a:t>
                </a:r>
              </a:p>
            </p:txBody>
          </p:sp>
          <p:sp>
            <p:nvSpPr>
              <p:cNvPr id="62" name="TextBox 61"/>
              <p:cNvSpPr txBox="1"/>
              <p:nvPr/>
            </p:nvSpPr>
            <p:spPr>
              <a:xfrm>
                <a:off x="2497641" y="3616355"/>
                <a:ext cx="702436" cy="276999"/>
              </a:xfrm>
              <a:prstGeom prst="rect">
                <a:avLst/>
              </a:prstGeom>
              <a:noFill/>
              <a:ln>
                <a:noFill/>
              </a:ln>
              <a:effectLst>
                <a:outerShdw blurRad="44450" dist="27940" dir="5400000" algn="ctr">
                  <a:srgbClr val="000000">
                    <a:alpha val="32000"/>
                  </a:srgbClr>
                </a:outerShdw>
              </a:effectLst>
              <a:sp3d>
                <a:bevelT w="190500" h="38100"/>
              </a:sp3d>
            </p:spPr>
            <p:txBody>
              <a:bodyPr wrap="none" rtlCol="0">
                <a:spAutoFit/>
              </a:bodyPr>
              <a:lstStyle/>
              <a:p>
                <a:pPr defTabSz="685800">
                  <a:defRPr/>
                </a:pPr>
                <a:r>
                  <a:rPr lang="en-US" sz="1200" kern="0" dirty="0">
                    <a:solidFill>
                      <a:schemeClr val="tx1">
                        <a:lumMod val="50000"/>
                      </a:schemeClr>
                    </a:solidFill>
                    <a:ea typeface="Century Gothic" charset="0"/>
                    <a:cs typeface="Century Gothic" charset="0"/>
                  </a:rPr>
                  <a:t>Thread</a:t>
                </a:r>
              </a:p>
            </p:txBody>
          </p:sp>
        </p:grpSp>
        <p:grpSp>
          <p:nvGrpSpPr>
            <p:cNvPr id="63" name="Group 62"/>
            <p:cNvGrpSpPr/>
            <p:nvPr/>
          </p:nvGrpSpPr>
          <p:grpSpPr>
            <a:xfrm>
              <a:off x="1579438" y="2938320"/>
              <a:ext cx="1656043" cy="1656000"/>
              <a:chOff x="1642752" y="1969746"/>
              <a:chExt cx="1656043" cy="1656000"/>
            </a:xfrm>
            <a:solidFill>
              <a:schemeClr val="bg1">
                <a:lumMod val="75000"/>
              </a:schemeClr>
            </a:solidFill>
            <a:scene3d>
              <a:camera prst="orthographicFront">
                <a:rot lat="0" lon="0" rev="0"/>
              </a:camera>
              <a:lightRig rig="balanced" dir="t">
                <a:rot lat="0" lon="0" rev="8700000"/>
              </a:lightRig>
            </a:scene3d>
          </p:grpSpPr>
          <p:sp>
            <p:nvSpPr>
              <p:cNvPr id="64" name="Oval 63" descr="chip2"/>
              <p:cNvSpPr>
                <a:spLocks noChangeArrowheads="1"/>
              </p:cNvSpPr>
              <p:nvPr/>
            </p:nvSpPr>
            <p:spPr bwMode="auto">
              <a:xfrm>
                <a:off x="1642752" y="1969746"/>
                <a:ext cx="1656043" cy="1656000"/>
              </a:xfrm>
              <a:prstGeom prst="ellipse">
                <a:avLst/>
              </a:prstGeom>
              <a:grpFill/>
              <a:ln w="9525">
                <a:noFill/>
                <a:round/>
                <a:headEnd/>
                <a:tailEnd/>
              </a:ln>
              <a:effectLst>
                <a:outerShdw blurRad="44450" dist="27940" dir="5400000" algn="ctr">
                  <a:srgbClr val="000000">
                    <a:alpha val="32000"/>
                  </a:srgbClr>
                </a:outerShdw>
              </a:effectLst>
              <a:sp3d>
                <a:bevelT w="190500" h="38100"/>
              </a:sp3d>
            </p:spPr>
            <p:txBody>
              <a:bodyPr wrap="none" anchor="ctr">
                <a:prstTxWarp prst="textNoShape">
                  <a:avLst/>
                </a:prstTxWarp>
              </a:bodyPr>
              <a:lstStyle/>
              <a:p>
                <a:pPr algn="ctr" defTabSz="685800" eaLnBrk="0" hangingPunct="0">
                  <a:defRPr/>
                </a:pPr>
                <a:endParaRPr lang="en-US" sz="2400" kern="0" dirty="0">
                  <a:ea typeface="Century Gothic" charset="0"/>
                  <a:cs typeface="Century Gothic" charset="0"/>
                </a:endParaRPr>
              </a:p>
            </p:txBody>
          </p:sp>
          <p:sp>
            <p:nvSpPr>
              <p:cNvPr id="65" name="TextBox 64"/>
              <p:cNvSpPr txBox="1"/>
              <p:nvPr/>
            </p:nvSpPr>
            <p:spPr>
              <a:xfrm>
                <a:off x="2230755" y="2424993"/>
                <a:ext cx="360227" cy="300082"/>
              </a:xfrm>
              <a:prstGeom prst="rect">
                <a:avLst/>
              </a:prstGeom>
              <a:grpFill/>
              <a:ln>
                <a:noFill/>
              </a:ln>
              <a:effectLst>
                <a:outerShdw blurRad="44450" dist="27940" dir="5400000" algn="ctr">
                  <a:srgbClr val="000000">
                    <a:alpha val="32000"/>
                  </a:srgbClr>
                </a:outerShdw>
              </a:effectLst>
              <a:sp3d>
                <a:bevelT w="190500" h="38100"/>
              </a:sp3d>
            </p:spPr>
            <p:txBody>
              <a:bodyPr wrap="none" rtlCol="0">
                <a:spAutoFit/>
              </a:bodyPr>
              <a:lstStyle/>
              <a:p>
                <a:pPr defTabSz="685800">
                  <a:defRPr/>
                </a:pPr>
                <a:r>
                  <a:rPr lang="en-US" sz="1350" kern="0" dirty="0">
                    <a:solidFill>
                      <a:schemeClr val="tx1">
                        <a:lumMod val="50000"/>
                      </a:schemeClr>
                    </a:solidFill>
                    <a:ea typeface="Century Gothic" charset="0"/>
                    <a:cs typeface="Century Gothic" charset="0"/>
                  </a:rPr>
                  <a:t>BT</a:t>
                </a:r>
              </a:p>
            </p:txBody>
          </p:sp>
          <p:sp>
            <p:nvSpPr>
              <p:cNvPr id="66" name="TextBox 65"/>
              <p:cNvSpPr txBox="1"/>
              <p:nvPr/>
            </p:nvSpPr>
            <p:spPr>
              <a:xfrm>
                <a:off x="2696733" y="2375783"/>
                <a:ext cx="457176" cy="300082"/>
              </a:xfrm>
              <a:prstGeom prst="rect">
                <a:avLst/>
              </a:prstGeom>
              <a:grpFill/>
              <a:ln>
                <a:noFill/>
              </a:ln>
              <a:effectLst>
                <a:outerShdw blurRad="44450" dist="27940" dir="5400000" algn="ctr">
                  <a:srgbClr val="000000">
                    <a:alpha val="32000"/>
                  </a:srgbClr>
                </a:outerShdw>
              </a:effectLst>
              <a:sp3d>
                <a:bevelT w="190500" h="38100"/>
              </a:sp3d>
            </p:spPr>
            <p:txBody>
              <a:bodyPr wrap="none" rtlCol="0">
                <a:spAutoFit/>
              </a:bodyPr>
              <a:lstStyle/>
              <a:p>
                <a:pPr defTabSz="685800">
                  <a:defRPr/>
                </a:pPr>
                <a:r>
                  <a:rPr lang="en-US" sz="1350" kern="0" dirty="0">
                    <a:solidFill>
                      <a:schemeClr val="tx1">
                        <a:lumMod val="50000"/>
                      </a:schemeClr>
                    </a:solidFill>
                    <a:ea typeface="Century Gothic" charset="0"/>
                    <a:cs typeface="Century Gothic" charset="0"/>
                  </a:rPr>
                  <a:t>BLE</a:t>
                </a:r>
              </a:p>
            </p:txBody>
          </p:sp>
          <p:sp>
            <p:nvSpPr>
              <p:cNvPr id="67" name="TextBox 66"/>
              <p:cNvSpPr txBox="1"/>
              <p:nvPr/>
            </p:nvSpPr>
            <p:spPr>
              <a:xfrm>
                <a:off x="2070664" y="2087949"/>
                <a:ext cx="857927" cy="300082"/>
              </a:xfrm>
              <a:prstGeom prst="rect">
                <a:avLst/>
              </a:prstGeom>
              <a:grpFill/>
              <a:ln>
                <a:noFill/>
              </a:ln>
              <a:effectLst>
                <a:outerShdw blurRad="44450" dist="27940" dir="5400000" algn="ctr">
                  <a:srgbClr val="000000">
                    <a:alpha val="32000"/>
                  </a:srgbClr>
                </a:outerShdw>
              </a:effectLst>
              <a:sp3d>
                <a:bevelT w="190500" h="38100"/>
              </a:sp3d>
            </p:spPr>
            <p:txBody>
              <a:bodyPr wrap="none" rtlCol="0">
                <a:spAutoFit/>
              </a:bodyPr>
              <a:lstStyle/>
              <a:p>
                <a:pPr defTabSz="685800">
                  <a:defRPr/>
                </a:pPr>
                <a:r>
                  <a:rPr lang="en-US" sz="1350" kern="0" dirty="0">
                    <a:solidFill>
                      <a:schemeClr val="tx1">
                        <a:lumMod val="50000"/>
                      </a:schemeClr>
                    </a:solidFill>
                    <a:ea typeface="Century Gothic" charset="0"/>
                    <a:cs typeface="Century Gothic" charset="0"/>
                  </a:rPr>
                  <a:t>802.15.4</a:t>
                </a:r>
              </a:p>
            </p:txBody>
          </p:sp>
          <p:sp>
            <p:nvSpPr>
              <p:cNvPr id="68" name="TextBox 67"/>
              <p:cNvSpPr txBox="1"/>
              <p:nvPr/>
            </p:nvSpPr>
            <p:spPr>
              <a:xfrm>
                <a:off x="2622083" y="2766846"/>
                <a:ext cx="675185" cy="300082"/>
              </a:xfrm>
              <a:prstGeom prst="rect">
                <a:avLst/>
              </a:prstGeom>
              <a:noFill/>
              <a:ln>
                <a:noFill/>
              </a:ln>
              <a:effectLst>
                <a:outerShdw blurRad="44450" dist="27940" dir="5400000" algn="ctr">
                  <a:srgbClr val="000000">
                    <a:alpha val="32000"/>
                  </a:srgbClr>
                </a:outerShdw>
              </a:effectLst>
              <a:sp3d>
                <a:bevelT w="190500" h="38100"/>
              </a:sp3d>
            </p:spPr>
            <p:txBody>
              <a:bodyPr wrap="none" rtlCol="0">
                <a:spAutoFit/>
              </a:bodyPr>
              <a:lstStyle/>
              <a:p>
                <a:pPr defTabSz="685800">
                  <a:defRPr/>
                </a:pPr>
                <a:r>
                  <a:rPr lang="en-US" sz="1350" kern="0" dirty="0">
                    <a:solidFill>
                      <a:schemeClr val="tx1">
                        <a:lumMod val="50000"/>
                      </a:schemeClr>
                    </a:solidFill>
                    <a:ea typeface="Century Gothic" charset="0"/>
                    <a:cs typeface="Century Gothic" charset="0"/>
                  </a:rPr>
                  <a:t>Sigfox</a:t>
                </a:r>
              </a:p>
            </p:txBody>
          </p:sp>
          <p:sp>
            <p:nvSpPr>
              <p:cNvPr id="69" name="TextBox 68"/>
              <p:cNvSpPr txBox="1"/>
              <p:nvPr/>
            </p:nvSpPr>
            <p:spPr>
              <a:xfrm>
                <a:off x="2128914" y="2678360"/>
                <a:ext cx="603050" cy="300082"/>
              </a:xfrm>
              <a:prstGeom prst="rect">
                <a:avLst/>
              </a:prstGeom>
              <a:grpFill/>
              <a:ln>
                <a:noFill/>
              </a:ln>
              <a:effectLst>
                <a:outerShdw blurRad="44450" dist="27940" dir="5400000" algn="ctr">
                  <a:srgbClr val="000000">
                    <a:alpha val="32000"/>
                  </a:srgbClr>
                </a:outerShdw>
              </a:effectLst>
              <a:sp3d>
                <a:bevelT w="190500" h="38100"/>
              </a:sp3d>
            </p:spPr>
            <p:txBody>
              <a:bodyPr wrap="none" rtlCol="0">
                <a:spAutoFit/>
              </a:bodyPr>
              <a:lstStyle/>
              <a:p>
                <a:pPr defTabSz="685800">
                  <a:defRPr/>
                </a:pPr>
                <a:r>
                  <a:rPr lang="en-US" sz="1350" kern="0" dirty="0">
                    <a:solidFill>
                      <a:schemeClr val="tx1">
                        <a:lumMod val="50000"/>
                      </a:schemeClr>
                    </a:solidFill>
                    <a:ea typeface="Century Gothic" charset="0"/>
                    <a:cs typeface="Century Gothic" charset="0"/>
                  </a:rPr>
                  <a:t>LoRa</a:t>
                </a:r>
              </a:p>
            </p:txBody>
          </p:sp>
          <p:sp>
            <p:nvSpPr>
              <p:cNvPr id="70" name="TextBox 69"/>
              <p:cNvSpPr txBox="1"/>
              <p:nvPr/>
            </p:nvSpPr>
            <p:spPr>
              <a:xfrm>
                <a:off x="1732565" y="2815910"/>
                <a:ext cx="537327" cy="300082"/>
              </a:xfrm>
              <a:prstGeom prst="rect">
                <a:avLst/>
              </a:prstGeom>
              <a:grpFill/>
              <a:ln>
                <a:noFill/>
              </a:ln>
              <a:effectLst>
                <a:outerShdw blurRad="44450" dist="27940" dir="5400000" algn="ctr">
                  <a:srgbClr val="000000">
                    <a:alpha val="32000"/>
                  </a:srgbClr>
                </a:outerShdw>
              </a:effectLst>
              <a:sp3d>
                <a:bevelT w="190500" h="38100"/>
              </a:sp3d>
            </p:spPr>
            <p:txBody>
              <a:bodyPr wrap="none" rtlCol="0">
                <a:spAutoFit/>
              </a:bodyPr>
              <a:lstStyle/>
              <a:p>
                <a:pPr defTabSz="685800">
                  <a:defRPr/>
                </a:pPr>
                <a:r>
                  <a:rPr lang="en-US" sz="1350" kern="0" dirty="0">
                    <a:solidFill>
                      <a:schemeClr val="tx1">
                        <a:lumMod val="50000"/>
                      </a:schemeClr>
                    </a:solidFill>
                    <a:ea typeface="Century Gothic" charset="0"/>
                    <a:cs typeface="Century Gothic" charset="0"/>
                  </a:rPr>
                  <a:t>NFC</a:t>
                </a:r>
              </a:p>
            </p:txBody>
          </p:sp>
          <p:sp>
            <p:nvSpPr>
              <p:cNvPr id="71" name="TextBox 70"/>
              <p:cNvSpPr txBox="1"/>
              <p:nvPr/>
            </p:nvSpPr>
            <p:spPr>
              <a:xfrm>
                <a:off x="1688790" y="2373655"/>
                <a:ext cx="562975" cy="300082"/>
              </a:xfrm>
              <a:prstGeom prst="rect">
                <a:avLst/>
              </a:prstGeom>
              <a:noFill/>
              <a:ln>
                <a:noFill/>
              </a:ln>
              <a:effectLst>
                <a:outerShdw blurRad="44450" dist="27940" dir="5400000" algn="ctr">
                  <a:srgbClr val="000000">
                    <a:alpha val="32000"/>
                  </a:srgbClr>
                </a:outerShdw>
              </a:effectLst>
              <a:sp3d>
                <a:bevelT w="190500" h="38100"/>
              </a:sp3d>
            </p:spPr>
            <p:txBody>
              <a:bodyPr wrap="none" rtlCol="0">
                <a:spAutoFit/>
              </a:bodyPr>
              <a:lstStyle/>
              <a:p>
                <a:pPr defTabSz="685800">
                  <a:defRPr/>
                </a:pPr>
                <a:r>
                  <a:rPr lang="en-US" sz="1350" kern="0" dirty="0">
                    <a:solidFill>
                      <a:schemeClr val="tx1">
                        <a:lumMod val="50000"/>
                      </a:schemeClr>
                    </a:solidFill>
                    <a:ea typeface="Century Gothic" charset="0"/>
                    <a:cs typeface="Century Gothic" charset="0"/>
                  </a:rPr>
                  <a:t>Wi-Fi</a:t>
                </a:r>
              </a:p>
            </p:txBody>
          </p:sp>
          <p:sp>
            <p:nvSpPr>
              <p:cNvPr id="72" name="TextBox 71"/>
              <p:cNvSpPr txBox="1"/>
              <p:nvPr/>
            </p:nvSpPr>
            <p:spPr>
              <a:xfrm>
                <a:off x="1872025" y="3046405"/>
                <a:ext cx="1003801" cy="300082"/>
              </a:xfrm>
              <a:prstGeom prst="rect">
                <a:avLst/>
              </a:prstGeom>
              <a:grpFill/>
              <a:ln>
                <a:noFill/>
              </a:ln>
              <a:effectLst>
                <a:outerShdw blurRad="44450" dist="27940" dir="5400000" algn="ctr">
                  <a:srgbClr val="000000">
                    <a:alpha val="32000"/>
                  </a:srgbClr>
                </a:outerShdw>
              </a:effectLst>
              <a:sp3d>
                <a:bevelT w="190500" h="38100"/>
              </a:sp3d>
            </p:spPr>
            <p:txBody>
              <a:bodyPr wrap="none" rtlCol="0">
                <a:spAutoFit/>
              </a:bodyPr>
              <a:lstStyle/>
              <a:p>
                <a:pPr defTabSz="685800">
                  <a:defRPr/>
                </a:pPr>
                <a:r>
                  <a:rPr lang="en-US" sz="1350" kern="0" dirty="0">
                    <a:solidFill>
                      <a:schemeClr val="tx1">
                        <a:lumMod val="50000"/>
                      </a:schemeClr>
                    </a:solidFill>
                    <a:ea typeface="Century Gothic" charset="0"/>
                    <a:cs typeface="Century Gothic" charset="0"/>
                  </a:rPr>
                  <a:t>ANT+     IR</a:t>
                </a:r>
              </a:p>
            </p:txBody>
          </p:sp>
          <p:sp>
            <p:nvSpPr>
              <p:cNvPr id="73" name="TextBox 72"/>
              <p:cNvSpPr txBox="1"/>
              <p:nvPr/>
            </p:nvSpPr>
            <p:spPr>
              <a:xfrm>
                <a:off x="2200506" y="3272034"/>
                <a:ext cx="540533" cy="300082"/>
              </a:xfrm>
              <a:prstGeom prst="rect">
                <a:avLst/>
              </a:prstGeom>
              <a:grpFill/>
              <a:ln>
                <a:noFill/>
              </a:ln>
              <a:effectLst>
                <a:outerShdw blurRad="44450" dist="27940" dir="5400000" algn="ctr">
                  <a:srgbClr val="000000">
                    <a:alpha val="32000"/>
                  </a:srgbClr>
                </a:outerShdw>
              </a:effectLst>
              <a:sp3d>
                <a:bevelT w="190500" h="38100"/>
              </a:sp3d>
            </p:spPr>
            <p:txBody>
              <a:bodyPr wrap="none" rtlCol="0">
                <a:spAutoFit/>
              </a:bodyPr>
              <a:lstStyle/>
              <a:p>
                <a:pPr defTabSz="685800">
                  <a:defRPr/>
                </a:pPr>
                <a:r>
                  <a:rPr lang="en-US" sz="1350" kern="0" dirty="0">
                    <a:solidFill>
                      <a:schemeClr val="tx1">
                        <a:lumMod val="50000"/>
                      </a:schemeClr>
                    </a:solidFill>
                    <a:ea typeface="Century Gothic" charset="0"/>
                    <a:cs typeface="Century Gothic" charset="0"/>
                  </a:rPr>
                  <a:t>RFID</a:t>
                </a:r>
              </a:p>
            </p:txBody>
          </p:sp>
        </p:grpSp>
        <p:sp>
          <p:nvSpPr>
            <p:cNvPr id="74" name="TextBox 73"/>
            <p:cNvSpPr txBox="1"/>
            <p:nvPr/>
          </p:nvSpPr>
          <p:spPr>
            <a:xfrm>
              <a:off x="1959182" y="2158578"/>
              <a:ext cx="769763" cy="276999"/>
            </a:xfrm>
            <a:prstGeom prst="rect">
              <a:avLst/>
            </a:prstGeom>
            <a:noFill/>
          </p:spPr>
          <p:txBody>
            <a:bodyPr wrap="none" rtlCol="0">
              <a:spAutoFit/>
            </a:bodyPr>
            <a:lstStyle/>
            <a:p>
              <a:pPr defTabSz="685800"/>
              <a:r>
                <a:rPr lang="en-US" sz="1200" dirty="0">
                  <a:solidFill>
                    <a:schemeClr val="tx1">
                      <a:lumMod val="50000"/>
                    </a:schemeClr>
                  </a:solidFill>
                  <a:ea typeface="Century Gothic" charset="0"/>
                  <a:cs typeface="Century Gothic" charset="0"/>
                </a:rPr>
                <a:t>LWM2M</a:t>
              </a:r>
            </a:p>
          </p:txBody>
        </p:sp>
        <p:sp>
          <p:nvSpPr>
            <p:cNvPr id="75" name="TextBox 74"/>
            <p:cNvSpPr txBox="1"/>
            <p:nvPr/>
          </p:nvSpPr>
          <p:spPr>
            <a:xfrm>
              <a:off x="771633" y="4275516"/>
              <a:ext cx="638316" cy="276999"/>
            </a:xfrm>
            <a:prstGeom prst="rect">
              <a:avLst/>
            </a:prstGeom>
            <a:noFill/>
          </p:spPr>
          <p:txBody>
            <a:bodyPr wrap="none" rtlCol="0">
              <a:spAutoFit/>
            </a:bodyPr>
            <a:lstStyle/>
            <a:p>
              <a:pPr defTabSz="685800"/>
              <a:r>
                <a:rPr lang="en-US" sz="1200" dirty="0">
                  <a:solidFill>
                    <a:schemeClr val="tx1">
                      <a:lumMod val="50000"/>
                    </a:schemeClr>
                  </a:solidFill>
                  <a:ea typeface="Century Gothic" charset="0"/>
                  <a:cs typeface="Century Gothic" charset="0"/>
                </a:rPr>
                <a:t>M3DA</a:t>
              </a:r>
            </a:p>
          </p:txBody>
        </p:sp>
      </p:grpSp>
      <p:sp>
        <p:nvSpPr>
          <p:cNvPr id="76" name="Content Placeholder 1"/>
          <p:cNvSpPr txBox="1">
            <a:spLocks/>
          </p:cNvSpPr>
          <p:nvPr/>
        </p:nvSpPr>
        <p:spPr>
          <a:xfrm>
            <a:off x="4830875" y="1373220"/>
            <a:ext cx="7346045" cy="4724400"/>
          </a:xfrm>
          <a:prstGeom prst="rect">
            <a:avLst/>
          </a:prstGeom>
        </p:spPr>
        <p:txBody>
          <a:bodyPr>
            <a:normAutofit/>
          </a:bodyPr>
          <a:lstStyle>
            <a:lvl1pPr marL="274320" indent="-274320" algn="l" defTabSz="914400" rtl="0" eaLnBrk="1" latinLnBrk="0" hangingPunct="1">
              <a:spcBef>
                <a:spcPts val="1800"/>
              </a:spcBef>
              <a:spcAft>
                <a:spcPts val="0"/>
              </a:spcAft>
              <a:buClr>
                <a:schemeClr val="accent2"/>
              </a:buClr>
              <a:buFont typeface="Arial"/>
              <a:buChar char="•"/>
              <a:defRPr sz="2400" b="0" i="0" kern="1200">
                <a:solidFill>
                  <a:schemeClr val="tx1"/>
                </a:solidFill>
                <a:latin typeface="Century Gothic"/>
                <a:ea typeface="+mn-ea"/>
                <a:cs typeface="Century Gothic"/>
              </a:defRPr>
            </a:lvl1pPr>
            <a:lvl2pPr marL="548640" indent="-274320" algn="l" defTabSz="914400" rtl="0" eaLnBrk="1" latinLnBrk="0" hangingPunct="1">
              <a:spcBef>
                <a:spcPts val="600"/>
              </a:spcBef>
              <a:spcAft>
                <a:spcPts val="0"/>
              </a:spcAft>
              <a:buClr>
                <a:schemeClr val="accent2"/>
              </a:buClr>
              <a:buFont typeface="Arial"/>
              <a:buChar char="•"/>
              <a:defRPr sz="2000" b="0" i="0" kern="1200" baseline="0">
                <a:solidFill>
                  <a:schemeClr val="tx1"/>
                </a:solidFill>
                <a:latin typeface="Century Gothic"/>
                <a:ea typeface="+mn-ea"/>
                <a:cs typeface="Century Gothic"/>
              </a:defRPr>
            </a:lvl2pPr>
            <a:lvl3pPr marL="822960" indent="-274320" algn="l" defTabSz="914400" rtl="0" eaLnBrk="1" latinLnBrk="0" hangingPunct="1">
              <a:spcBef>
                <a:spcPts val="300"/>
              </a:spcBef>
              <a:spcAft>
                <a:spcPts val="0"/>
              </a:spcAft>
              <a:buClr>
                <a:schemeClr val="accent2"/>
              </a:buClr>
              <a:buFont typeface="Arial"/>
              <a:buChar char="•"/>
              <a:defRPr sz="1800" b="0" i="0" kern="1200">
                <a:solidFill>
                  <a:schemeClr val="tx1"/>
                </a:solidFill>
                <a:latin typeface="Century Gothic"/>
                <a:ea typeface="+mn-ea"/>
                <a:cs typeface="Century Gothic"/>
              </a:defRPr>
            </a:lvl3pPr>
            <a:lvl4pPr marL="1097280" indent="-274320" algn="l" defTabSz="914400" rtl="0" eaLnBrk="1" latinLnBrk="0" hangingPunct="1">
              <a:spcBef>
                <a:spcPts val="300"/>
              </a:spcBef>
              <a:spcAft>
                <a:spcPts val="0"/>
              </a:spcAft>
              <a:buClr>
                <a:schemeClr val="accent2"/>
              </a:buClr>
              <a:buFont typeface="Arial" panose="020B0604020202020204" pitchFamily="34" charset="0"/>
              <a:buChar char="–"/>
              <a:defRPr sz="1800" b="0" i="0" kern="1200">
                <a:solidFill>
                  <a:schemeClr val="tx1"/>
                </a:solidFill>
                <a:latin typeface="Century Gothic"/>
                <a:ea typeface="+mn-ea"/>
                <a:cs typeface="Century Gothic"/>
              </a:defRPr>
            </a:lvl4pPr>
            <a:lvl5pPr marL="1371600" indent="-274320" algn="l" defTabSz="914400" rtl="0" eaLnBrk="1" latinLnBrk="0" hangingPunct="1">
              <a:spcBef>
                <a:spcPts val="300"/>
              </a:spcBef>
              <a:spcAft>
                <a:spcPts val="0"/>
              </a:spcAft>
              <a:buClr>
                <a:schemeClr val="accent2"/>
              </a:buClr>
              <a:buFont typeface="Arial" panose="020B0604020202020204" pitchFamily="34" charset="0"/>
              <a:buChar char="»"/>
              <a:defRPr sz="1800" b="0" i="0" kern="1200">
                <a:solidFill>
                  <a:schemeClr val="tx1"/>
                </a:solidFill>
                <a:latin typeface="Century Gothic"/>
                <a:ea typeface="+mn-ea"/>
                <a:cs typeface="Century Gothic"/>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1800" dirty="0">
                <a:solidFill>
                  <a:schemeClr val="tx1">
                    <a:lumMod val="50000"/>
                  </a:schemeClr>
                </a:solidFill>
              </a:rPr>
              <a:t>Common </a:t>
            </a:r>
            <a:r>
              <a:rPr lang="en-GB" sz="1800" b="1" dirty="0">
                <a:solidFill>
                  <a:schemeClr val="tx1">
                    <a:lumMod val="50000"/>
                  </a:schemeClr>
                </a:solidFill>
              </a:rPr>
              <a:t>discovery and addressing</a:t>
            </a:r>
            <a:r>
              <a:rPr lang="en-GB" sz="1800" dirty="0">
                <a:solidFill>
                  <a:schemeClr val="tx1">
                    <a:lumMod val="50000"/>
                  </a:schemeClr>
                </a:solidFill>
              </a:rPr>
              <a:t> scheme</a:t>
            </a:r>
          </a:p>
          <a:p>
            <a:r>
              <a:rPr lang="en-GB" sz="1800" dirty="0">
                <a:solidFill>
                  <a:schemeClr val="tx1">
                    <a:lumMod val="50000"/>
                  </a:schemeClr>
                </a:solidFill>
              </a:rPr>
              <a:t>Common </a:t>
            </a:r>
            <a:r>
              <a:rPr lang="en-GB" sz="1800" b="1" dirty="0">
                <a:solidFill>
                  <a:schemeClr val="tx1">
                    <a:lumMod val="50000"/>
                  </a:schemeClr>
                </a:solidFill>
              </a:rPr>
              <a:t>data modelling</a:t>
            </a:r>
            <a:r>
              <a:rPr lang="en-GB" sz="1800" dirty="0">
                <a:solidFill>
                  <a:schemeClr val="tx1">
                    <a:lumMod val="50000"/>
                  </a:schemeClr>
                </a:solidFill>
              </a:rPr>
              <a:t> scheme</a:t>
            </a:r>
          </a:p>
          <a:p>
            <a:r>
              <a:rPr lang="en-GB" sz="1800" dirty="0">
                <a:solidFill>
                  <a:schemeClr val="tx1">
                    <a:lumMod val="50000"/>
                  </a:schemeClr>
                </a:solidFill>
              </a:rPr>
              <a:t>Common </a:t>
            </a:r>
            <a:r>
              <a:rPr lang="en-GB" sz="1800" b="1" dirty="0">
                <a:solidFill>
                  <a:schemeClr val="tx1">
                    <a:lumMod val="50000"/>
                  </a:schemeClr>
                </a:solidFill>
              </a:rPr>
              <a:t>interaction model</a:t>
            </a:r>
          </a:p>
          <a:p>
            <a:r>
              <a:rPr lang="en-GB" sz="1800" dirty="0">
                <a:solidFill>
                  <a:schemeClr val="tx1">
                    <a:lumMod val="50000"/>
                  </a:schemeClr>
                </a:solidFill>
              </a:rPr>
              <a:t>End-to-end </a:t>
            </a:r>
            <a:r>
              <a:rPr lang="en-GB" sz="1800" b="1" dirty="0">
                <a:solidFill>
                  <a:schemeClr val="tx1">
                    <a:lumMod val="50000"/>
                  </a:schemeClr>
                </a:solidFill>
              </a:rPr>
              <a:t>security</a:t>
            </a:r>
            <a:r>
              <a:rPr lang="en-GB" sz="1800" dirty="0">
                <a:solidFill>
                  <a:schemeClr val="tx1">
                    <a:lumMod val="50000"/>
                  </a:schemeClr>
                </a:solidFill>
              </a:rPr>
              <a:t>, </a:t>
            </a:r>
            <a:r>
              <a:rPr lang="en-GB" sz="1800" b="1" dirty="0">
                <a:solidFill>
                  <a:schemeClr val="tx1">
                    <a:lumMod val="50000"/>
                  </a:schemeClr>
                </a:solidFill>
              </a:rPr>
              <a:t>data protection</a:t>
            </a:r>
            <a:r>
              <a:rPr lang="en-GB" sz="1800" dirty="0">
                <a:solidFill>
                  <a:schemeClr val="tx1">
                    <a:lumMod val="50000"/>
                  </a:schemeClr>
                </a:solidFill>
              </a:rPr>
              <a:t> and </a:t>
            </a:r>
            <a:r>
              <a:rPr lang="en-GB" sz="1800" b="1" dirty="0">
                <a:solidFill>
                  <a:schemeClr val="tx1">
                    <a:lumMod val="50000"/>
                  </a:schemeClr>
                </a:solidFill>
              </a:rPr>
              <a:t>data privacy</a:t>
            </a:r>
          </a:p>
          <a:p>
            <a:r>
              <a:rPr lang="en-GB" sz="1800" dirty="0">
                <a:solidFill>
                  <a:schemeClr val="tx1">
                    <a:lumMod val="50000"/>
                  </a:schemeClr>
                </a:solidFill>
              </a:rPr>
              <a:t>Must </a:t>
            </a:r>
            <a:r>
              <a:rPr lang="en-GB" sz="1800" b="1" dirty="0">
                <a:solidFill>
                  <a:schemeClr val="tx1">
                    <a:lumMod val="50000"/>
                  </a:schemeClr>
                </a:solidFill>
              </a:rPr>
              <a:t>work across form factors</a:t>
            </a:r>
            <a:r>
              <a:rPr lang="en-GB" sz="1800" dirty="0">
                <a:solidFill>
                  <a:schemeClr val="tx1">
                    <a:lumMod val="50000"/>
                  </a:schemeClr>
                </a:solidFill>
              </a:rPr>
              <a:t>, OS’s, platforms, manufacturers, service providers and vertical markets</a:t>
            </a:r>
          </a:p>
          <a:p>
            <a:r>
              <a:rPr lang="en-GB" sz="1800" dirty="0">
                <a:solidFill>
                  <a:schemeClr val="tx1">
                    <a:lumMod val="50000"/>
                  </a:schemeClr>
                </a:solidFill>
              </a:rPr>
              <a:t>Must be </a:t>
            </a:r>
            <a:r>
              <a:rPr lang="en-GB" sz="1800" b="1" dirty="0">
                <a:solidFill>
                  <a:schemeClr val="tx1">
                    <a:lumMod val="50000"/>
                  </a:schemeClr>
                </a:solidFill>
              </a:rPr>
              <a:t>protocol independent</a:t>
            </a:r>
            <a:r>
              <a:rPr lang="en-GB" sz="1800" dirty="0">
                <a:solidFill>
                  <a:schemeClr val="tx1">
                    <a:lumMod val="50000"/>
                  </a:schemeClr>
                </a:solidFill>
              </a:rPr>
              <a:t>, </a:t>
            </a:r>
            <a:r>
              <a:rPr lang="en-GB" sz="1800" b="1" dirty="0">
                <a:solidFill>
                  <a:schemeClr val="tx1">
                    <a:lumMod val="50000"/>
                  </a:schemeClr>
                </a:solidFill>
              </a:rPr>
              <a:t>transport agnostic </a:t>
            </a:r>
            <a:r>
              <a:rPr lang="en-GB" sz="1800" dirty="0">
                <a:solidFill>
                  <a:schemeClr val="tx1">
                    <a:lumMod val="50000"/>
                  </a:schemeClr>
                </a:solidFill>
              </a:rPr>
              <a:t>and work across many physical layers </a:t>
            </a:r>
          </a:p>
          <a:p>
            <a:r>
              <a:rPr lang="en-GB" sz="1800" dirty="0">
                <a:solidFill>
                  <a:schemeClr val="tx1">
                    <a:lumMod val="50000"/>
                  </a:schemeClr>
                </a:solidFill>
              </a:rPr>
              <a:t>Must scale from </a:t>
            </a:r>
            <a:r>
              <a:rPr lang="en-GB" sz="1800" b="1" dirty="0">
                <a:solidFill>
                  <a:schemeClr val="tx1">
                    <a:lumMod val="50000"/>
                  </a:schemeClr>
                </a:solidFill>
              </a:rPr>
              <a:t>constrained devices to smart devices to the Cloud</a:t>
            </a:r>
          </a:p>
          <a:p>
            <a:r>
              <a:rPr lang="en-GB" sz="1800" dirty="0">
                <a:solidFill>
                  <a:schemeClr val="tx1">
                    <a:lumMod val="50000"/>
                  </a:schemeClr>
                </a:solidFill>
              </a:rPr>
              <a:t>Implementations must be </a:t>
            </a:r>
            <a:r>
              <a:rPr lang="en-GB" sz="1800" b="1" dirty="0">
                <a:solidFill>
                  <a:schemeClr val="tx1">
                    <a:lumMod val="50000"/>
                  </a:schemeClr>
                </a:solidFill>
              </a:rPr>
              <a:t>certifiable</a:t>
            </a:r>
          </a:p>
        </p:txBody>
      </p:sp>
      <p:grpSp>
        <p:nvGrpSpPr>
          <p:cNvPr id="77" name="Group 76"/>
          <p:cNvGrpSpPr/>
          <p:nvPr/>
        </p:nvGrpSpPr>
        <p:grpSpPr>
          <a:xfrm>
            <a:off x="205175" y="1524000"/>
            <a:ext cx="4464000" cy="4464000"/>
            <a:chOff x="249622" y="565746"/>
            <a:chExt cx="4464000" cy="4464000"/>
          </a:xfrm>
          <a:solidFill>
            <a:schemeClr val="tx1">
              <a:lumMod val="75000"/>
              <a:lumOff val="25000"/>
            </a:schemeClr>
          </a:solidFill>
          <a:scene3d>
            <a:camera prst="orthographicFront">
              <a:rot lat="0" lon="0" rev="0"/>
            </a:camera>
            <a:lightRig rig="balanced" dir="t">
              <a:rot lat="0" lon="0" rev="8700000"/>
            </a:lightRig>
          </a:scene3d>
        </p:grpSpPr>
        <p:grpSp>
          <p:nvGrpSpPr>
            <p:cNvPr id="78" name="Group 77"/>
            <p:cNvGrpSpPr/>
            <p:nvPr/>
          </p:nvGrpSpPr>
          <p:grpSpPr>
            <a:xfrm>
              <a:off x="249622" y="565746"/>
              <a:ext cx="4464000" cy="4464000"/>
              <a:chOff x="249622" y="565746"/>
              <a:chExt cx="4464000" cy="4464000"/>
            </a:xfrm>
            <a:grpFill/>
          </p:grpSpPr>
          <p:sp>
            <p:nvSpPr>
              <p:cNvPr id="80" name="Oval 2" descr="chip2"/>
              <p:cNvSpPr>
                <a:spLocks noChangeArrowheads="1"/>
              </p:cNvSpPr>
              <p:nvPr/>
            </p:nvSpPr>
            <p:spPr bwMode="auto">
              <a:xfrm>
                <a:off x="249622" y="565746"/>
                <a:ext cx="4464000" cy="4464000"/>
              </a:xfrm>
              <a:prstGeom prst="ellipse">
                <a:avLst/>
              </a:prstGeom>
              <a:solidFill>
                <a:schemeClr val="tx1">
                  <a:lumMod val="75000"/>
                </a:schemeClr>
              </a:solidFill>
              <a:ln w="9525">
                <a:noFill/>
                <a:round/>
                <a:headEnd/>
                <a:tailEnd/>
              </a:ln>
              <a:effectLst>
                <a:outerShdw blurRad="44450" dist="27940" dir="5400000" algn="ctr">
                  <a:srgbClr val="000000">
                    <a:alpha val="32000"/>
                  </a:srgbClr>
                </a:outerShdw>
              </a:effectLst>
              <a:sp3d>
                <a:bevelT w="190500" h="38100"/>
              </a:sp3d>
            </p:spPr>
            <p:txBody>
              <a:bodyPr wrap="none" anchor="ctr">
                <a:prstTxWarp prst="textNoShape">
                  <a:avLst/>
                </a:prstTxWarp>
              </a:bodyPr>
              <a:lstStyle/>
              <a:p>
                <a:pPr marL="0" marR="0" lvl="0" indent="0" algn="ctr" defTabSz="685800" eaLnBrk="0" fontAlgn="auto" latinLnBrk="0" hangingPunct="0">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ea typeface="Century Gothic" charset="0"/>
                  <a:cs typeface="Century Gothic" charset="0"/>
                </a:endParaRPr>
              </a:p>
            </p:txBody>
          </p:sp>
          <p:sp>
            <p:nvSpPr>
              <p:cNvPr id="81" name="Rectangle 80"/>
              <p:cNvSpPr/>
              <p:nvPr/>
            </p:nvSpPr>
            <p:spPr>
              <a:xfrm rot="269925">
                <a:off x="985928" y="893326"/>
                <a:ext cx="3122277" cy="2035896"/>
              </a:xfrm>
              <a:prstGeom prst="rect">
                <a:avLst/>
              </a:prstGeom>
              <a:noFill/>
              <a:ln>
                <a:noFill/>
              </a:ln>
              <a:effectLst>
                <a:outerShdw blurRad="44450" dist="27940" dir="5400000" algn="ctr">
                  <a:srgbClr val="000000">
                    <a:alpha val="32000"/>
                  </a:srgbClr>
                </a:outerShdw>
              </a:effectLst>
              <a:sp3d>
                <a:bevelT w="190500" h="38100"/>
              </a:sp3d>
            </p:spPr>
            <p:txBody>
              <a:bodyPr wrap="none" lIns="91440" tIns="45720" rIns="91440" bIns="45720">
                <a:prstTxWarp prst="textArchUp">
                  <a:avLst>
                    <a:gd name="adj" fmla="val 10153187"/>
                  </a:avLst>
                </a:prstTxWarp>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rPr>
                  <a:t>Open Ecosystem</a:t>
                </a:r>
              </a:p>
            </p:txBody>
          </p:sp>
        </p:grpSp>
        <p:sp>
          <p:nvSpPr>
            <p:cNvPr id="79" name="Rectangle 78"/>
            <p:cNvSpPr/>
            <p:nvPr/>
          </p:nvSpPr>
          <p:spPr>
            <a:xfrm rot="21409022">
              <a:off x="1043875" y="2711938"/>
              <a:ext cx="3122277" cy="2035896"/>
            </a:xfrm>
            <a:prstGeom prst="rect">
              <a:avLst/>
            </a:prstGeom>
            <a:noFill/>
            <a:ln>
              <a:noFill/>
            </a:ln>
            <a:effectLst>
              <a:outerShdw blurRad="44450" dist="27940" dir="5400000" algn="ctr">
                <a:srgbClr val="000000">
                  <a:alpha val="32000"/>
                </a:srgbClr>
              </a:outerShdw>
            </a:effectLst>
            <a:sp3d>
              <a:bevelT w="190500" h="38100"/>
            </a:sp3d>
          </p:spPr>
          <p:txBody>
            <a:bodyPr wrap="none" lIns="91440" tIns="45720" rIns="91440" bIns="45720">
              <a:prstTxWarp prst="textArchDown">
                <a:avLst/>
              </a:prstTxWarp>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rPr>
                <a:t>Industry Alliance</a:t>
              </a:r>
            </a:p>
          </p:txBody>
        </p:sp>
      </p:grpSp>
      <p:pic>
        <p:nvPicPr>
          <p:cNvPr id="82" name="Picture 8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55974" y="3324653"/>
            <a:ext cx="3805325" cy="82153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786796674"/>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500"/>
                                        <p:tgtEl>
                                          <p:spTgt spid="77"/>
                                        </p:tgtEl>
                                      </p:cBhvr>
                                    </p:animEffect>
                                  </p:childTnLst>
                                </p:cTn>
                              </p:par>
                              <p:par>
                                <p:cTn id="8" presetID="10" presetClass="entr" presetSubtype="0" fill="hold" nodeType="withEffect">
                                  <p:stCondLst>
                                    <p:cond delay="0"/>
                                  </p:stCondLst>
                                  <p:childTnLst>
                                    <p:set>
                                      <p:cBhvr>
                                        <p:cTn id="9" dur="1" fill="hold">
                                          <p:stCondLst>
                                            <p:cond delay="0"/>
                                          </p:stCondLst>
                                        </p:cTn>
                                        <p:tgtEl>
                                          <p:spTgt spid="82"/>
                                        </p:tgtEl>
                                        <p:attrNameLst>
                                          <p:attrName>style.visibility</p:attrName>
                                        </p:attrNameLst>
                                      </p:cBhvr>
                                      <p:to>
                                        <p:strVal val="visible"/>
                                      </p:to>
                                    </p:set>
                                    <p:animEffect transition="in" filter="fade">
                                      <p:cBhvr>
                                        <p:cTn id="10"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is OCF?</a:t>
            </a:r>
            <a:endParaRPr lang="en-US" dirty="0"/>
          </a:p>
        </p:txBody>
      </p:sp>
      <p:sp>
        <p:nvSpPr>
          <p:cNvPr id="6" name="Text Placeholder 5"/>
          <p:cNvSpPr>
            <a:spLocks noGrp="1"/>
          </p:cNvSpPr>
          <p:nvPr>
            <p:ph type="body" sz="quarter" idx="4294967295"/>
          </p:nvPr>
        </p:nvSpPr>
        <p:spPr>
          <a:xfrm>
            <a:off x="694269" y="1311919"/>
            <a:ext cx="10946446" cy="2737568"/>
          </a:xfrm>
          <a:prstGeom prst="rect">
            <a:avLst/>
          </a:prstGeom>
        </p:spPr>
        <p:txBody>
          <a:bodyPr>
            <a:noAutofit/>
          </a:bodyPr>
          <a:lstStyle/>
          <a:p>
            <a:pPr marL="257175" indent="-257175">
              <a:buFont typeface="Courier New" panose="02070309020205020404" pitchFamily="49" charset="0"/>
              <a:buChar char="o"/>
              <a:defRPr/>
            </a:pPr>
            <a:r>
              <a:rPr lang="en-GB" altLang="ko-KR" sz="1600" dirty="0">
                <a:solidFill>
                  <a:schemeClr val="tx1">
                    <a:lumMod val="50000"/>
                  </a:schemeClr>
                </a:solidFill>
                <a:latin typeface="Century Gothic" panose="020B0502020202020204" pitchFamily="34" charset="0"/>
              </a:rPr>
              <a:t>OCF stands for </a:t>
            </a:r>
            <a:r>
              <a:rPr lang="en-GB" altLang="ko-KR" sz="1600" b="1" dirty="0">
                <a:solidFill>
                  <a:srgbClr val="0070C0"/>
                </a:solidFill>
                <a:latin typeface="Century Gothic" panose="020B0502020202020204" pitchFamily="34" charset="0"/>
              </a:rPr>
              <a:t>Open Connectivity Foundation</a:t>
            </a:r>
            <a:endParaRPr lang="en-GB" altLang="ko-KR" sz="1600" dirty="0">
              <a:solidFill>
                <a:srgbClr val="0070C0"/>
              </a:solidFill>
              <a:latin typeface="Century Gothic" panose="020B0502020202020204" pitchFamily="34" charset="0"/>
            </a:endParaRPr>
          </a:p>
          <a:p>
            <a:pPr marL="257175" indent="-257175">
              <a:buFont typeface="Courier New" panose="02070309020205020404" pitchFamily="49" charset="0"/>
              <a:buChar char="o"/>
              <a:defRPr/>
            </a:pPr>
            <a:r>
              <a:rPr lang="en-US" sz="1600" b="1" dirty="0">
                <a:solidFill>
                  <a:srgbClr val="0070C0"/>
                </a:solidFill>
                <a:latin typeface="Century Gothic" panose="020B0502020202020204" pitchFamily="34" charset="0"/>
              </a:rPr>
              <a:t>Largest</a:t>
            </a:r>
            <a:r>
              <a:rPr lang="en-US" sz="1600" dirty="0">
                <a:solidFill>
                  <a:schemeClr val="tx1">
                    <a:lumMod val="50000"/>
                  </a:schemeClr>
                </a:solidFill>
                <a:latin typeface="Century Gothic" panose="020B0502020202020204" pitchFamily="34" charset="0"/>
              </a:rPr>
              <a:t> industry-led effort with 450+ members</a:t>
            </a:r>
          </a:p>
          <a:p>
            <a:pPr marL="257175" indent="-257175">
              <a:buFont typeface="Courier New" panose="02070309020205020404" pitchFamily="49" charset="0"/>
              <a:buChar char="o"/>
              <a:defRPr/>
            </a:pPr>
            <a:r>
              <a:rPr lang="en-US" sz="1600" dirty="0">
                <a:solidFill>
                  <a:schemeClr val="tx1">
                    <a:lumMod val="50000"/>
                  </a:schemeClr>
                </a:solidFill>
                <a:latin typeface="Century Gothic" panose="020B0502020202020204" pitchFamily="34" charset="0"/>
              </a:rPr>
              <a:t>Represents industry coalescing to </a:t>
            </a:r>
            <a:r>
              <a:rPr lang="en-US" sz="1600" b="1" dirty="0">
                <a:solidFill>
                  <a:schemeClr val="tx1">
                    <a:lumMod val="50000"/>
                  </a:schemeClr>
                </a:solidFill>
                <a:latin typeface="Century Gothic" panose="020B0502020202020204" pitchFamily="34" charset="0"/>
              </a:rPr>
              <a:t>remove fragmentation</a:t>
            </a:r>
            <a:r>
              <a:rPr lang="en-US" sz="1600" dirty="0">
                <a:solidFill>
                  <a:schemeClr val="tx1">
                    <a:lumMod val="50000"/>
                  </a:schemeClr>
                </a:solidFill>
                <a:latin typeface="Century Gothic" panose="020B0502020202020204" pitchFamily="34" charset="0"/>
              </a:rPr>
              <a:t> </a:t>
            </a:r>
          </a:p>
          <a:p>
            <a:pPr marL="257175" indent="-257175">
              <a:buFont typeface="Courier New" panose="02070309020205020404" pitchFamily="49" charset="0"/>
              <a:buChar char="o"/>
              <a:defRPr/>
            </a:pPr>
            <a:r>
              <a:rPr lang="en-US" altLang="ko-KR" sz="1600" dirty="0">
                <a:solidFill>
                  <a:schemeClr val="tx1">
                    <a:lumMod val="50000"/>
                  </a:schemeClr>
                </a:solidFill>
                <a:latin typeface="Century Gothic" panose="020B0502020202020204" pitchFamily="34" charset="0"/>
              </a:rPr>
              <a:t>It is an </a:t>
            </a:r>
            <a:r>
              <a:rPr lang="en-US" altLang="ko-KR" sz="1600" b="1" dirty="0">
                <a:solidFill>
                  <a:schemeClr val="tx1">
                    <a:lumMod val="50000"/>
                  </a:schemeClr>
                </a:solidFill>
                <a:latin typeface="Century Gothic" panose="020B0502020202020204" pitchFamily="34" charset="0"/>
              </a:rPr>
              <a:t>unique standard &amp; </a:t>
            </a:r>
            <a:r>
              <a:rPr lang="en-US" altLang="ko-KR" sz="1600" b="1" dirty="0">
                <a:solidFill>
                  <a:srgbClr val="0070C0"/>
                </a:solidFill>
                <a:latin typeface="Century Gothic" panose="020B0502020202020204" pitchFamily="34" charset="0"/>
              </a:rPr>
              <a:t>Open source</a:t>
            </a:r>
            <a:r>
              <a:rPr lang="en-US" altLang="ko-KR" sz="1600" dirty="0">
                <a:solidFill>
                  <a:srgbClr val="0070C0"/>
                </a:solidFill>
                <a:latin typeface="Century Gothic" panose="020B0502020202020204" pitchFamily="34" charset="0"/>
              </a:rPr>
              <a:t> </a:t>
            </a:r>
            <a:r>
              <a:rPr lang="en-US" altLang="ko-KR" sz="1600" dirty="0">
                <a:solidFill>
                  <a:schemeClr val="tx1">
                    <a:lumMod val="50000"/>
                  </a:schemeClr>
                </a:solidFill>
                <a:latin typeface="Century Gothic" panose="020B0502020202020204" pitchFamily="34" charset="0"/>
              </a:rPr>
              <a:t>consortium </a:t>
            </a:r>
          </a:p>
          <a:p>
            <a:pPr marL="257175" indent="-257175">
              <a:buFont typeface="Courier New" panose="02070309020205020404" pitchFamily="49" charset="0"/>
              <a:buChar char="o"/>
              <a:defRPr/>
            </a:pPr>
            <a:r>
              <a:rPr lang="en-US" altLang="ko-KR" sz="1600" dirty="0">
                <a:solidFill>
                  <a:schemeClr val="tx1">
                    <a:lumMod val="50000"/>
                  </a:schemeClr>
                </a:solidFill>
                <a:latin typeface="Century Gothic" panose="020B0502020202020204" pitchFamily="34" charset="0"/>
              </a:rPr>
              <a:t>Internationally recognized standard </a:t>
            </a:r>
            <a:r>
              <a:rPr lang="en-US" altLang="ko-KR" sz="1600" b="1" dirty="0">
                <a:solidFill>
                  <a:srgbClr val="0070C0"/>
                </a:solidFill>
                <a:latin typeface="Century Gothic" panose="020B0502020202020204" pitchFamily="34" charset="0"/>
              </a:rPr>
              <a:t>approved by ISO/IEC</a:t>
            </a:r>
          </a:p>
          <a:p>
            <a:pPr marL="257175" indent="-257175">
              <a:buFont typeface="Courier New" panose="02070309020205020404" pitchFamily="49" charset="0"/>
              <a:buChar char="o"/>
              <a:defRPr/>
            </a:pPr>
            <a:r>
              <a:rPr lang="en-US" sz="1600" dirty="0">
                <a:solidFill>
                  <a:schemeClr val="tx1">
                    <a:lumMod val="50000"/>
                  </a:schemeClr>
                </a:solidFill>
                <a:latin typeface="Century Gothic" panose="020B0502020202020204" pitchFamily="34" charset="0"/>
              </a:rPr>
              <a:t>Defines a </a:t>
            </a:r>
            <a:r>
              <a:rPr lang="en-US" sz="1600" b="1" dirty="0">
                <a:solidFill>
                  <a:srgbClr val="0070C0"/>
                </a:solidFill>
                <a:latin typeface="Century Gothic" panose="020B0502020202020204" pitchFamily="34" charset="0"/>
              </a:rPr>
              <a:t>common communication framework</a:t>
            </a:r>
          </a:p>
          <a:p>
            <a:pPr marL="257175" indent="-257175">
              <a:buFont typeface="Courier New" panose="02070309020205020404" pitchFamily="49" charset="0"/>
              <a:buChar char="o"/>
              <a:defRPr/>
            </a:pPr>
            <a:r>
              <a:rPr lang="en-US" sz="1600" dirty="0">
                <a:latin typeface="Century Gothic" panose="020B0502020202020204" pitchFamily="34" charset="0"/>
              </a:rPr>
              <a:t>Common </a:t>
            </a:r>
            <a:r>
              <a:rPr lang="en-US" sz="1600" b="1" dirty="0">
                <a:solidFill>
                  <a:srgbClr val="0070C0"/>
                </a:solidFill>
                <a:latin typeface="Century Gothic" panose="020B0502020202020204" pitchFamily="34" charset="0"/>
              </a:rPr>
              <a:t>discovery/addressing scheme</a:t>
            </a:r>
            <a:r>
              <a:rPr lang="en-US" sz="1600" dirty="0">
                <a:latin typeface="Century Gothic" panose="020B0502020202020204" pitchFamily="34" charset="0"/>
              </a:rPr>
              <a:t> and </a:t>
            </a:r>
            <a:r>
              <a:rPr lang="en-US" sz="1600" b="1" dirty="0">
                <a:solidFill>
                  <a:srgbClr val="0070C0"/>
                </a:solidFill>
                <a:latin typeface="Century Gothic" panose="020B0502020202020204" pitchFamily="34" charset="0"/>
              </a:rPr>
              <a:t>interaction model</a:t>
            </a:r>
          </a:p>
          <a:p>
            <a:pPr marL="255985" indent="-257175">
              <a:buFont typeface="Courier New" panose="02070309020205020404" pitchFamily="49" charset="0"/>
              <a:buChar char="o"/>
              <a:defRPr/>
            </a:pPr>
            <a:r>
              <a:rPr lang="en-US" sz="1600" dirty="0">
                <a:solidFill>
                  <a:schemeClr val="tx1">
                    <a:lumMod val="50000"/>
                  </a:schemeClr>
                </a:solidFill>
                <a:latin typeface="Century Gothic" panose="020B0502020202020204" pitchFamily="34" charset="0"/>
              </a:rPr>
              <a:t>Regardless of form factor, operating system, manufacturer &amp; vertical market</a:t>
            </a:r>
            <a:endParaRPr lang="en-US" sz="1600" dirty="0">
              <a:solidFill>
                <a:schemeClr val="tx1">
                  <a:lumMod val="50000"/>
                </a:schemeClr>
              </a:solidFill>
            </a:endParaRPr>
          </a:p>
        </p:txBody>
      </p:sp>
      <p:sp>
        <p:nvSpPr>
          <p:cNvPr id="7" name="Rectangle 6"/>
          <p:cNvSpPr/>
          <p:nvPr/>
        </p:nvSpPr>
        <p:spPr>
          <a:xfrm>
            <a:off x="694269" y="4699690"/>
            <a:ext cx="3235134" cy="12131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317" tIns="60659" rIns="121317" bIns="60659" numCol="1" spcCol="0" rtlCol="0" fromWordArt="0" anchor="ctr" anchorCtr="0" forceAA="0" compatLnSpc="1">
            <a:prstTxWarp prst="textNoShape">
              <a:avLst/>
            </a:prstTxWarp>
            <a:noAutofit/>
          </a:bodyPr>
          <a:lstStyle/>
          <a:p>
            <a:pPr algn="ctr"/>
            <a:r>
              <a:rPr lang="en-GB" sz="1995" b="1" dirty="0"/>
              <a:t>OCF Specification</a:t>
            </a:r>
          </a:p>
          <a:p>
            <a:pPr algn="ctr"/>
            <a:r>
              <a:rPr lang="en-GB" sz="1397" dirty="0"/>
              <a:t>Defines OCF framework including standard model for apps &amp; services to interact with IoT</a:t>
            </a:r>
            <a:endParaRPr lang="en-US" sz="1397" dirty="0"/>
          </a:p>
        </p:txBody>
      </p:sp>
      <p:sp>
        <p:nvSpPr>
          <p:cNvPr id="9" name="Rectangle 8"/>
          <p:cNvSpPr/>
          <p:nvPr/>
        </p:nvSpPr>
        <p:spPr>
          <a:xfrm>
            <a:off x="4434892" y="4699690"/>
            <a:ext cx="3235134" cy="12131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317" tIns="60659" rIns="121317" bIns="60659" numCol="1" spcCol="0" rtlCol="0" fromWordArt="0" anchor="ctr" anchorCtr="0" forceAA="0" compatLnSpc="1">
            <a:prstTxWarp prst="textNoShape">
              <a:avLst/>
            </a:prstTxWarp>
            <a:noAutofit/>
          </a:bodyPr>
          <a:lstStyle/>
          <a:p>
            <a:pPr algn="ctr"/>
            <a:r>
              <a:rPr lang="en-GB" sz="1995" b="1" dirty="0"/>
              <a:t>IoTivity Open Source</a:t>
            </a:r>
          </a:p>
          <a:p>
            <a:pPr algn="ctr"/>
            <a:r>
              <a:rPr lang="en-GB" sz="1397" dirty="0"/>
              <a:t>Delivers reference implementation of OCF framework &amp; translation layers for non-OCF devices</a:t>
            </a:r>
            <a:endParaRPr lang="en-US" sz="1397" dirty="0"/>
          </a:p>
        </p:txBody>
      </p:sp>
      <p:sp>
        <p:nvSpPr>
          <p:cNvPr id="10" name="Rectangle 9"/>
          <p:cNvSpPr/>
          <p:nvPr/>
        </p:nvSpPr>
        <p:spPr>
          <a:xfrm>
            <a:off x="8175514" y="4699690"/>
            <a:ext cx="3235134" cy="12131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317" tIns="60659" rIns="121317" bIns="60659" numCol="1" spcCol="0" rtlCol="0" fromWordArt="0" anchor="ctr" anchorCtr="0" forceAA="0" compatLnSpc="1">
            <a:prstTxWarp prst="textNoShape">
              <a:avLst/>
            </a:prstTxWarp>
            <a:noAutofit/>
          </a:bodyPr>
          <a:lstStyle/>
          <a:p>
            <a:pPr algn="ctr"/>
            <a:r>
              <a:rPr lang="en-GB" sz="1995" b="1" dirty="0"/>
              <a:t>OCF Certification</a:t>
            </a:r>
          </a:p>
          <a:p>
            <a:pPr algn="ctr"/>
            <a:r>
              <a:rPr lang="en-GB" sz="1397" dirty="0"/>
              <a:t>Ensures interoperability via compliance and interoperability testing</a:t>
            </a:r>
            <a:endParaRPr lang="en-US" sz="1397" dirty="0"/>
          </a:p>
        </p:txBody>
      </p:sp>
    </p:spTree>
    <p:extLst>
      <p:ext uri="{BB962C8B-B14F-4D97-AF65-F5344CB8AC3E}">
        <p14:creationId xmlns:p14="http://schemas.microsoft.com/office/powerpoint/2010/main" xmlns="" val="35281519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a:t>OCF: Members &amp; Partners</a:t>
            </a:r>
            <a:endParaRPr lang="ko-KR" altLang="en-US" dirty="0"/>
          </a:p>
        </p:txBody>
      </p:sp>
      <p:sp>
        <p:nvSpPr>
          <p:cNvPr id="7" name="Rounded Rectangle 6"/>
          <p:cNvSpPr/>
          <p:nvPr/>
        </p:nvSpPr>
        <p:spPr>
          <a:xfrm>
            <a:off x="881167" y="1773974"/>
            <a:ext cx="5000085" cy="3591543"/>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795"/>
          </a:p>
        </p:txBody>
      </p:sp>
      <p:sp>
        <p:nvSpPr>
          <p:cNvPr id="5" name="직사각형 4"/>
          <p:cNvSpPr/>
          <p:nvPr/>
        </p:nvSpPr>
        <p:spPr>
          <a:xfrm>
            <a:off x="1802009" y="5561206"/>
            <a:ext cx="1816252" cy="552430"/>
          </a:xfrm>
          <a:prstGeom prst="rect">
            <a:avLst/>
          </a:prstGeom>
        </p:spPr>
        <p:txBody>
          <a:bodyPr wrap="square" lIns="121424" tIns="60711" rIns="121424" bIns="60711">
            <a:spAutoFit/>
          </a:bodyPr>
          <a:lstStyle/>
          <a:p>
            <a:r>
              <a:rPr lang="en-US" altLang="ko-KR" sz="1397" b="1" dirty="0">
                <a:solidFill>
                  <a:schemeClr val="tx2"/>
                </a:solidFill>
              </a:rPr>
              <a:t>450 Members </a:t>
            </a:r>
          </a:p>
          <a:p>
            <a:r>
              <a:rPr lang="en-US" altLang="ko-KR" sz="1397" dirty="0">
                <a:solidFill>
                  <a:schemeClr val="tx2"/>
                </a:solidFill>
              </a:rPr>
              <a:t>(as of 2019.08)</a:t>
            </a:r>
            <a:endParaRPr lang="ko-KR" altLang="en-US" sz="1397" dirty="0">
              <a:solidFill>
                <a:schemeClr val="tx2"/>
              </a:solidFill>
            </a:endParaRPr>
          </a:p>
        </p:txBody>
      </p:sp>
      <p:sp>
        <p:nvSpPr>
          <p:cNvPr id="16" name="Rounded Rectangle 15"/>
          <p:cNvSpPr/>
          <p:nvPr/>
        </p:nvSpPr>
        <p:spPr>
          <a:xfrm>
            <a:off x="6304700" y="1773974"/>
            <a:ext cx="5000085" cy="3591543"/>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795"/>
          </a:p>
        </p:txBody>
      </p:sp>
      <p:sp>
        <p:nvSpPr>
          <p:cNvPr id="15" name="Rectangle 14"/>
          <p:cNvSpPr/>
          <p:nvPr/>
        </p:nvSpPr>
        <p:spPr>
          <a:xfrm>
            <a:off x="2332617" y="1587307"/>
            <a:ext cx="1994000" cy="413313"/>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795"/>
          </a:p>
        </p:txBody>
      </p:sp>
      <p:sp>
        <p:nvSpPr>
          <p:cNvPr id="17" name="TextBox 16"/>
          <p:cNvSpPr txBox="1"/>
          <p:nvPr/>
        </p:nvSpPr>
        <p:spPr>
          <a:xfrm>
            <a:off x="2460889" y="1586944"/>
            <a:ext cx="1714459" cy="337716"/>
          </a:xfrm>
          <a:prstGeom prst="rect">
            <a:avLst/>
          </a:prstGeom>
          <a:noFill/>
        </p:spPr>
        <p:txBody>
          <a:bodyPr wrap="square" rtlCol="0">
            <a:spAutoFit/>
          </a:bodyPr>
          <a:lstStyle/>
          <a:p>
            <a:pPr algn="ctr"/>
            <a:r>
              <a:rPr lang="en-US" sz="1596" dirty="0"/>
              <a:t>OCF Members</a:t>
            </a:r>
          </a:p>
        </p:txBody>
      </p:sp>
      <p:sp>
        <p:nvSpPr>
          <p:cNvPr id="19" name="Rectangle 18"/>
          <p:cNvSpPr/>
          <p:nvPr/>
        </p:nvSpPr>
        <p:spPr>
          <a:xfrm>
            <a:off x="7743685" y="1663265"/>
            <a:ext cx="1994000" cy="413313"/>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795"/>
          </a:p>
        </p:txBody>
      </p:sp>
      <p:sp>
        <p:nvSpPr>
          <p:cNvPr id="20" name="TextBox 19"/>
          <p:cNvSpPr txBox="1"/>
          <p:nvPr/>
        </p:nvSpPr>
        <p:spPr>
          <a:xfrm>
            <a:off x="7883455" y="1605116"/>
            <a:ext cx="1714459" cy="337716"/>
          </a:xfrm>
          <a:prstGeom prst="rect">
            <a:avLst/>
          </a:prstGeom>
          <a:noFill/>
        </p:spPr>
        <p:txBody>
          <a:bodyPr wrap="square" rtlCol="0">
            <a:spAutoFit/>
          </a:bodyPr>
          <a:lstStyle/>
          <a:p>
            <a:pPr algn="ctr"/>
            <a:r>
              <a:rPr lang="en-US" sz="1596" dirty="0"/>
              <a:t>OCF Partners</a:t>
            </a:r>
          </a:p>
        </p:txBody>
      </p:sp>
      <p:sp>
        <p:nvSpPr>
          <p:cNvPr id="26" name="Rectangle 25"/>
          <p:cNvSpPr/>
          <p:nvPr/>
        </p:nvSpPr>
        <p:spPr>
          <a:xfrm>
            <a:off x="3979012" y="5607160"/>
            <a:ext cx="3517310" cy="460767"/>
          </a:xfrm>
          <a:prstGeom prst="rect">
            <a:avLst/>
          </a:prstGeom>
        </p:spPr>
        <p:txBody>
          <a:bodyPr wrap="none">
            <a:spAutoFit/>
          </a:bodyPr>
          <a:lstStyle/>
          <a:p>
            <a:r>
              <a:rPr lang="en-US" altLang="ko-KR" sz="2394" b="1" dirty="0">
                <a:solidFill>
                  <a:schemeClr val="tx1">
                    <a:lumMod val="50000"/>
                  </a:schemeClr>
                </a:solidFill>
              </a:rPr>
              <a:t>Largest IoT Consortium</a:t>
            </a:r>
            <a:endParaRPr lang="en-US" sz="2394" b="1" dirty="0">
              <a:solidFill>
                <a:schemeClr val="tx1">
                  <a:lumMod val="50000"/>
                </a:schemeClr>
              </a:solidFill>
            </a:endParaRPr>
          </a:p>
        </p:txBody>
      </p:sp>
      <p:grpSp>
        <p:nvGrpSpPr>
          <p:cNvPr id="8" name="Group 7"/>
          <p:cNvGrpSpPr/>
          <p:nvPr/>
        </p:nvGrpSpPr>
        <p:grpSpPr>
          <a:xfrm>
            <a:off x="1151069" y="2076578"/>
            <a:ext cx="4460279" cy="3150671"/>
            <a:chOff x="1143972" y="2107243"/>
            <a:chExt cx="4471341" cy="3158485"/>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627018" y="2107243"/>
              <a:ext cx="1391474" cy="36647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143972" y="2583889"/>
              <a:ext cx="4471341" cy="229889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26" name="Picture 2" descr="Image result for sony logo"/>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474269" y="4903045"/>
              <a:ext cx="998983" cy="179817"/>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2" descr="Image result for l&amp;t logo 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627018" y="4720180"/>
              <a:ext cx="545548" cy="545548"/>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6" name="Picture 5"/>
          <p:cNvPicPr>
            <a:picLocks noChangeAspect="1"/>
          </p:cNvPicPr>
          <p:nvPr/>
        </p:nvPicPr>
        <p:blipFill>
          <a:blip r:embed="rId7"/>
          <a:stretch>
            <a:fillRect/>
          </a:stretch>
        </p:blipFill>
        <p:spPr>
          <a:xfrm>
            <a:off x="7260282" y="1924660"/>
            <a:ext cx="2960803" cy="3415018"/>
          </a:xfrm>
          <a:prstGeom prst="rect">
            <a:avLst/>
          </a:prstGeom>
        </p:spPr>
      </p:pic>
    </p:spTree>
    <p:extLst>
      <p:ext uri="{BB962C8B-B14F-4D97-AF65-F5344CB8AC3E}">
        <p14:creationId xmlns:p14="http://schemas.microsoft.com/office/powerpoint/2010/main" xmlns="" val="4541622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OCF: Work Groups &amp; Projects </a:t>
            </a:r>
            <a:endParaRPr lang="ko-KR" altLang="en-US" dirty="0"/>
          </a:p>
        </p:txBody>
      </p:sp>
      <p:sp>
        <p:nvSpPr>
          <p:cNvPr id="5" name="직사각형 4"/>
          <p:cNvSpPr/>
          <p:nvPr/>
        </p:nvSpPr>
        <p:spPr>
          <a:xfrm>
            <a:off x="6480454" y="1585944"/>
            <a:ext cx="4495800" cy="4524315"/>
          </a:xfrm>
          <a:prstGeom prst="rect">
            <a:avLst/>
          </a:prstGeom>
        </p:spPr>
        <p:txBody>
          <a:bodyPr wrap="square">
            <a:spAutoFit/>
          </a:bodyPr>
          <a:lstStyle/>
          <a:p>
            <a:pPr>
              <a:lnSpc>
                <a:spcPct val="150000"/>
              </a:lnSpc>
            </a:pPr>
            <a:r>
              <a:rPr lang="en-US" altLang="ko-KR" sz="1600" b="1" u="sng" dirty="0"/>
              <a:t>Ongoing Projects</a:t>
            </a:r>
            <a:endParaRPr lang="en-US" altLang="ko-KR" sz="1600" b="1" u="sng" dirty="0">
              <a:hlinkClick r:id="rId2"/>
            </a:endParaRPr>
          </a:p>
          <a:p>
            <a:pPr marL="342043" indent="-342043">
              <a:lnSpc>
                <a:spcPct val="150000"/>
              </a:lnSpc>
              <a:buFont typeface="+mj-lt"/>
              <a:buAutoNum type="arabicPeriod"/>
            </a:pPr>
            <a:r>
              <a:rPr lang="en-US" altLang="ko-KR" sz="1600" b="1" dirty="0">
                <a:hlinkClick r:id="rId2"/>
              </a:rPr>
              <a:t>Automotive Project</a:t>
            </a:r>
            <a:endParaRPr lang="en-US" altLang="ko-KR" sz="1600" b="1" dirty="0"/>
          </a:p>
          <a:p>
            <a:pPr marL="342043" indent="-342043">
              <a:lnSpc>
                <a:spcPct val="150000"/>
              </a:lnSpc>
              <a:buFont typeface="+mj-lt"/>
              <a:buAutoNum type="arabicPeriod"/>
            </a:pPr>
            <a:r>
              <a:rPr lang="en-US" altLang="ko-KR" sz="1600" b="1" dirty="0">
                <a:hlinkClick r:id="rId3"/>
              </a:rPr>
              <a:t>BLE Bridging Project</a:t>
            </a:r>
            <a:endParaRPr lang="en-US" altLang="ko-KR" sz="1600" b="1" dirty="0"/>
          </a:p>
          <a:p>
            <a:pPr marL="342043" indent="-342043">
              <a:lnSpc>
                <a:spcPct val="150000"/>
              </a:lnSpc>
              <a:buFont typeface="+mj-lt"/>
              <a:buAutoNum type="arabicPeriod"/>
            </a:pPr>
            <a:r>
              <a:rPr lang="en-US" altLang="ko-KR" sz="1600" b="1" dirty="0" err="1">
                <a:hlinkClick r:id="rId4"/>
              </a:rPr>
              <a:t>CoAP</a:t>
            </a:r>
            <a:r>
              <a:rPr lang="en-US" altLang="ko-KR" sz="1600" b="1" dirty="0">
                <a:hlinkClick r:id="rId4"/>
              </a:rPr>
              <a:t> Native Cloud Project</a:t>
            </a:r>
            <a:endParaRPr lang="en-US" altLang="ko-KR" sz="1600" b="1" dirty="0"/>
          </a:p>
          <a:p>
            <a:pPr marL="342043" indent="-342043">
              <a:lnSpc>
                <a:spcPct val="150000"/>
              </a:lnSpc>
              <a:buFont typeface="+mj-lt"/>
              <a:buAutoNum type="arabicPeriod"/>
            </a:pPr>
            <a:r>
              <a:rPr lang="en-US" altLang="ko-KR" sz="1600" b="1" dirty="0">
                <a:hlinkClick r:id="rId5"/>
              </a:rPr>
              <a:t>Healthcare Project</a:t>
            </a:r>
            <a:endParaRPr lang="en-US" altLang="ko-KR" sz="1600" b="1" dirty="0"/>
          </a:p>
          <a:p>
            <a:pPr marL="342043" indent="-342043">
              <a:lnSpc>
                <a:spcPct val="150000"/>
              </a:lnSpc>
              <a:buFont typeface="+mj-lt"/>
              <a:buAutoNum type="arabicPeriod"/>
            </a:pPr>
            <a:r>
              <a:rPr lang="en-US" altLang="ko-KR" sz="1600" b="1" dirty="0">
                <a:hlinkClick r:id="rId6"/>
              </a:rPr>
              <a:t>Joint OCF/oneM2M Ecosystem Project</a:t>
            </a:r>
            <a:endParaRPr lang="en-US" altLang="ko-KR" sz="1600" b="1" dirty="0"/>
          </a:p>
          <a:p>
            <a:pPr marL="342043" indent="-342043">
              <a:lnSpc>
                <a:spcPct val="150000"/>
              </a:lnSpc>
              <a:buFont typeface="+mj-lt"/>
              <a:buAutoNum type="arabicPeriod"/>
            </a:pPr>
            <a:r>
              <a:rPr lang="en-US" altLang="ko-KR" sz="1600" b="1" dirty="0">
                <a:hlinkClick r:id="rId7"/>
              </a:rPr>
              <a:t>Smart Advanced Commercial and Enterprise Resources Project</a:t>
            </a:r>
            <a:endParaRPr lang="en-US" altLang="ko-KR" sz="1600" b="1" dirty="0"/>
          </a:p>
          <a:p>
            <a:pPr marL="342043" indent="-342043">
              <a:lnSpc>
                <a:spcPct val="150000"/>
              </a:lnSpc>
              <a:buFont typeface="+mj-lt"/>
              <a:buAutoNum type="arabicPeriod"/>
            </a:pPr>
            <a:r>
              <a:rPr lang="en-US" altLang="ko-KR" sz="1600" b="1" dirty="0">
                <a:hlinkClick r:id="rId8"/>
              </a:rPr>
              <a:t>Smart Home Project</a:t>
            </a:r>
            <a:endParaRPr lang="en-US" altLang="ko-KR" sz="1600" b="1" dirty="0"/>
          </a:p>
          <a:p>
            <a:pPr marL="342043" indent="-342043">
              <a:lnSpc>
                <a:spcPct val="150000"/>
              </a:lnSpc>
              <a:buFont typeface="+mj-lt"/>
              <a:buAutoNum type="arabicPeriod"/>
            </a:pPr>
            <a:r>
              <a:rPr lang="en-US" altLang="ko-KR" sz="1600" b="1" dirty="0">
                <a:hlinkClick r:id="rId9"/>
              </a:rPr>
              <a:t>U+ Bridging Project</a:t>
            </a:r>
            <a:endParaRPr lang="en-US" altLang="ko-KR" sz="1600" b="1" dirty="0"/>
          </a:p>
          <a:p>
            <a:pPr marL="342043" indent="-342043">
              <a:lnSpc>
                <a:spcPct val="150000"/>
              </a:lnSpc>
              <a:buFont typeface="+mj-lt"/>
              <a:buAutoNum type="arabicPeriod"/>
            </a:pPr>
            <a:r>
              <a:rPr lang="en-US" altLang="ko-KR" sz="1600" b="1" dirty="0" err="1">
                <a:hlinkClick r:id="rId10"/>
              </a:rPr>
              <a:t>WiFi</a:t>
            </a:r>
            <a:r>
              <a:rPr lang="en-US" altLang="ko-KR" sz="1600" b="1" dirty="0">
                <a:hlinkClick r:id="rId10"/>
              </a:rPr>
              <a:t> Easy Setup Project</a:t>
            </a:r>
            <a:endParaRPr lang="en-US" altLang="ko-KR" sz="1600" b="1" dirty="0"/>
          </a:p>
          <a:p>
            <a:pPr marL="342043" indent="-342043">
              <a:lnSpc>
                <a:spcPct val="150000"/>
              </a:lnSpc>
              <a:buFont typeface="+mj-lt"/>
              <a:buAutoNum type="arabicPeriod"/>
            </a:pPr>
            <a:r>
              <a:rPr lang="en-US" altLang="ko-KR" sz="1600" b="1" dirty="0" err="1">
                <a:hlinkClick r:id="rId11"/>
              </a:rPr>
              <a:t>Zigbee</a:t>
            </a:r>
            <a:r>
              <a:rPr lang="en-US" altLang="ko-KR" sz="1600" b="1" dirty="0">
                <a:hlinkClick r:id="rId11"/>
              </a:rPr>
              <a:t>/Z-Wave Bridging Project</a:t>
            </a:r>
            <a:endParaRPr lang="en-US" altLang="ko-KR" sz="1600" b="1" dirty="0"/>
          </a:p>
        </p:txBody>
      </p:sp>
      <p:graphicFrame>
        <p:nvGraphicFramePr>
          <p:cNvPr id="18" name="Diagram 17"/>
          <p:cNvGraphicFramePr/>
          <p:nvPr/>
        </p:nvGraphicFramePr>
        <p:xfrm>
          <a:off x="228600" y="1112030"/>
          <a:ext cx="6096000" cy="518160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xmlns="" val="13821724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OCF Certified Devices </a:t>
            </a:r>
            <a:r>
              <a:rPr lang="en-US" sz="1800" b="0" dirty="0"/>
              <a:t>[3000+ -&gt; Representative List below]</a:t>
            </a:r>
          </a:p>
        </p:txBody>
      </p:sp>
      <p:pic>
        <p:nvPicPr>
          <p:cNvPr id="1026" name="Picture 2" descr="Image result for samsung logo 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38712" y="990600"/>
            <a:ext cx="1524000" cy="11430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3429513" y="1392823"/>
            <a:ext cx="5428089" cy="338554"/>
          </a:xfrm>
          <a:prstGeom prst="rect">
            <a:avLst/>
          </a:prstGeom>
          <a:noFill/>
        </p:spPr>
        <p:txBody>
          <a:bodyPr wrap="none" rtlCol="0">
            <a:spAutoFit/>
          </a:bodyPr>
          <a:lstStyle/>
          <a:p>
            <a:r>
              <a:rPr lang="en-US" sz="1600" dirty="0">
                <a:solidFill>
                  <a:schemeClr val="tx1">
                    <a:lumMod val="50000"/>
                  </a:schemeClr>
                </a:solidFill>
              </a:rPr>
              <a:t>AF9500K Air Conditioner, Family Hub 1.0 Refrigerator</a:t>
            </a:r>
          </a:p>
        </p:txBody>
      </p:sp>
      <p:pic>
        <p:nvPicPr>
          <p:cNvPr id="10" name="Picture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97495" y="3529294"/>
            <a:ext cx="814973" cy="228600"/>
          </a:xfrm>
          <a:prstGeom prst="rect">
            <a:avLst/>
          </a:prstGeom>
        </p:spPr>
      </p:pic>
      <p:sp>
        <p:nvSpPr>
          <p:cNvPr id="11" name="TextBox 10"/>
          <p:cNvSpPr txBox="1"/>
          <p:nvPr/>
        </p:nvSpPr>
        <p:spPr>
          <a:xfrm>
            <a:off x="3433782" y="3474317"/>
            <a:ext cx="1927131" cy="338554"/>
          </a:xfrm>
          <a:prstGeom prst="rect">
            <a:avLst/>
          </a:prstGeom>
          <a:noFill/>
        </p:spPr>
        <p:txBody>
          <a:bodyPr wrap="none" rtlCol="0">
            <a:spAutoFit/>
          </a:bodyPr>
          <a:lstStyle/>
          <a:p>
            <a:r>
              <a:rPr lang="en-US" sz="1600" dirty="0">
                <a:solidFill>
                  <a:schemeClr val="tx1">
                    <a:lumMod val="50000"/>
                  </a:schemeClr>
                </a:solidFill>
              </a:rPr>
              <a:t>Washer (Laundry)</a:t>
            </a:r>
          </a:p>
        </p:txBody>
      </p:sp>
      <p:pic>
        <p:nvPicPr>
          <p:cNvPr id="12" name="Picture 11">
            <a:extLst>
              <a:ext uri="{FF2B5EF4-FFF2-40B4-BE49-F238E27FC236}">
                <a16:creationId xmlns:a16="http://schemas.microsoft.com/office/drawing/2014/main" xmlns="" id="{A30E4618-7543-428C-A285-D883FEE2356A}"/>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71582" y="4922118"/>
            <a:ext cx="880495" cy="520203"/>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163806" y="2712318"/>
            <a:ext cx="882349" cy="418233"/>
          </a:xfrm>
          <a:prstGeom prst="rect">
            <a:avLst/>
          </a:prstGeom>
        </p:spPr>
      </p:pic>
      <p:sp>
        <p:nvSpPr>
          <p:cNvPr id="14" name="TextBox 13"/>
          <p:cNvSpPr txBox="1"/>
          <p:nvPr/>
        </p:nvSpPr>
        <p:spPr>
          <a:xfrm>
            <a:off x="3433781" y="2756397"/>
            <a:ext cx="2848857" cy="338554"/>
          </a:xfrm>
          <a:prstGeom prst="rect">
            <a:avLst/>
          </a:prstGeom>
          <a:noFill/>
        </p:spPr>
        <p:txBody>
          <a:bodyPr wrap="none" rtlCol="0">
            <a:spAutoFit/>
          </a:bodyPr>
          <a:lstStyle/>
          <a:p>
            <a:r>
              <a:rPr lang="en-US" sz="1600" dirty="0" err="1">
                <a:solidFill>
                  <a:schemeClr val="tx1">
                    <a:lumMod val="50000"/>
                  </a:schemeClr>
                </a:solidFill>
              </a:rPr>
              <a:t>InstaView</a:t>
            </a:r>
            <a:r>
              <a:rPr lang="en-US" sz="1600" dirty="0">
                <a:solidFill>
                  <a:schemeClr val="tx1">
                    <a:lumMod val="50000"/>
                  </a:schemeClr>
                </a:solidFill>
              </a:rPr>
              <a:t> </a:t>
            </a:r>
            <a:r>
              <a:rPr lang="en-US" sz="1600" dirty="0" err="1">
                <a:solidFill>
                  <a:schemeClr val="tx1">
                    <a:lumMod val="50000"/>
                  </a:schemeClr>
                </a:solidFill>
              </a:rPr>
              <a:t>ThinQ</a:t>
            </a:r>
            <a:r>
              <a:rPr lang="en-US" sz="1600" dirty="0">
                <a:solidFill>
                  <a:schemeClr val="tx1">
                    <a:lumMod val="50000"/>
                  </a:schemeClr>
                </a:solidFill>
              </a:rPr>
              <a:t> OCF client</a:t>
            </a:r>
          </a:p>
        </p:txBody>
      </p:sp>
      <p:sp>
        <p:nvSpPr>
          <p:cNvPr id="15" name="TextBox 14"/>
          <p:cNvSpPr txBox="1"/>
          <p:nvPr/>
        </p:nvSpPr>
        <p:spPr>
          <a:xfrm>
            <a:off x="3433781" y="5012941"/>
            <a:ext cx="2214068" cy="338554"/>
          </a:xfrm>
          <a:prstGeom prst="rect">
            <a:avLst/>
          </a:prstGeom>
          <a:noFill/>
        </p:spPr>
        <p:txBody>
          <a:bodyPr wrap="none" rtlCol="0">
            <a:spAutoFit/>
          </a:bodyPr>
          <a:lstStyle/>
          <a:p>
            <a:r>
              <a:rPr lang="en-US" sz="1600" dirty="0">
                <a:solidFill>
                  <a:schemeClr val="tx1">
                    <a:lumMod val="50000"/>
                  </a:schemeClr>
                </a:solidFill>
              </a:rPr>
              <a:t>Remote, Set Top Box</a:t>
            </a:r>
          </a:p>
        </p:txBody>
      </p:sp>
      <p:pic>
        <p:nvPicPr>
          <p:cNvPr id="1028" name="Picture 4" descr="Image result for via technologies logo 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024692" y="3855317"/>
            <a:ext cx="1021462" cy="1021462"/>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TextBox 16"/>
          <p:cNvSpPr txBox="1"/>
          <p:nvPr/>
        </p:nvSpPr>
        <p:spPr>
          <a:xfrm>
            <a:off x="3433780" y="4196771"/>
            <a:ext cx="2390398" cy="338554"/>
          </a:xfrm>
          <a:prstGeom prst="rect">
            <a:avLst/>
          </a:prstGeom>
          <a:noFill/>
        </p:spPr>
        <p:txBody>
          <a:bodyPr wrap="none" rtlCol="0">
            <a:spAutoFit/>
          </a:bodyPr>
          <a:lstStyle/>
          <a:p>
            <a:r>
              <a:rPr lang="en-US" sz="1600" dirty="0">
                <a:solidFill>
                  <a:schemeClr val="tx1">
                    <a:lumMod val="50000"/>
                  </a:schemeClr>
                </a:solidFill>
              </a:rPr>
              <a:t>Allegro 100 Smart Plug</a:t>
            </a:r>
          </a:p>
        </p:txBody>
      </p:sp>
      <p:pic>
        <p:nvPicPr>
          <p:cNvPr id="18" name="Picture 17">
            <a:hlinkClick r:id="rId7" tgtFrame="&quot;_blank&quot;"/>
          </p:cNvPr>
          <p:cNvPicPr/>
          <p:nvPr/>
        </p:nvPicPr>
        <p:blipFill>
          <a:blip r:embed="rId8" cstate="print">
            <a:extLst>
              <a:ext uri="{28A0092B-C50C-407E-A947-70E740481C1C}">
                <a14:useLocalDpi xmlns:a14="http://schemas.microsoft.com/office/drawing/2010/main" xmlns="" val="0"/>
              </a:ext>
            </a:extLst>
          </a:blip>
          <a:stretch>
            <a:fillRect/>
          </a:stretch>
        </p:blipFill>
        <p:spPr bwMode="auto">
          <a:xfrm>
            <a:off x="802524" y="5741673"/>
            <a:ext cx="1604910" cy="377418"/>
          </a:xfrm>
          <a:prstGeom prst="rect">
            <a:avLst/>
          </a:prstGeom>
          <a:noFill/>
          <a:ln>
            <a:noFill/>
          </a:ln>
        </p:spPr>
      </p:pic>
      <p:sp>
        <p:nvSpPr>
          <p:cNvPr id="19" name="TextBox 18"/>
          <p:cNvSpPr txBox="1"/>
          <p:nvPr/>
        </p:nvSpPr>
        <p:spPr>
          <a:xfrm>
            <a:off x="3429513" y="5741673"/>
            <a:ext cx="3494867" cy="338554"/>
          </a:xfrm>
          <a:prstGeom prst="rect">
            <a:avLst/>
          </a:prstGeom>
          <a:noFill/>
        </p:spPr>
        <p:txBody>
          <a:bodyPr wrap="none" rtlCol="0">
            <a:spAutoFit/>
          </a:bodyPr>
          <a:lstStyle/>
          <a:p>
            <a:r>
              <a:rPr lang="en-US" sz="1600" dirty="0">
                <a:solidFill>
                  <a:schemeClr val="tx1">
                    <a:lumMod val="50000"/>
                  </a:schemeClr>
                </a:solidFill>
              </a:rPr>
              <a:t>Washing Machine, Tumble Dryer </a:t>
            </a:r>
          </a:p>
        </p:txBody>
      </p:sp>
      <p:cxnSp>
        <p:nvCxnSpPr>
          <p:cNvPr id="16" name="Straight Connector 15"/>
          <p:cNvCxnSpPr/>
          <p:nvPr/>
        </p:nvCxnSpPr>
        <p:spPr>
          <a:xfrm>
            <a:off x="2895600" y="1316624"/>
            <a:ext cx="0" cy="4703177"/>
          </a:xfrm>
          <a:prstGeom prst="line">
            <a:avLst/>
          </a:prstGeom>
          <a:ln w="28575">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pic>
        <p:nvPicPr>
          <p:cNvPr id="2" name="Picture 2" descr="Image result for legrand logo 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024692" y="2109626"/>
            <a:ext cx="1292460" cy="323193"/>
          </a:xfrm>
          <a:prstGeom prst="rect">
            <a:avLst/>
          </a:prstGeom>
          <a:noFill/>
          <a:extLst>
            <a:ext uri="{909E8E84-426E-40DD-AFC4-6F175D3DCCD1}">
              <a14:hiddenFill xmlns:a14="http://schemas.microsoft.com/office/drawing/2010/main" xmlns="">
                <a:solidFill>
                  <a:srgbClr val="FFFFFF"/>
                </a:solidFill>
              </a14:hiddenFill>
            </a:ext>
          </a:extLst>
        </p:spPr>
      </p:pic>
      <p:sp>
        <p:nvSpPr>
          <p:cNvPr id="20" name="TextBox 19"/>
          <p:cNvSpPr txBox="1"/>
          <p:nvPr/>
        </p:nvSpPr>
        <p:spPr>
          <a:xfrm>
            <a:off x="3428489" y="2099846"/>
            <a:ext cx="2837636" cy="338554"/>
          </a:xfrm>
          <a:prstGeom prst="rect">
            <a:avLst/>
          </a:prstGeom>
          <a:noFill/>
        </p:spPr>
        <p:txBody>
          <a:bodyPr wrap="none" rtlCol="0">
            <a:spAutoFit/>
          </a:bodyPr>
          <a:lstStyle/>
          <a:p>
            <a:r>
              <a:rPr lang="en-US" sz="1600" dirty="0">
                <a:solidFill>
                  <a:schemeClr val="tx1">
                    <a:lumMod val="50000"/>
                  </a:schemeClr>
                </a:solidFill>
              </a:rPr>
              <a:t>Lighting Radiant collection</a:t>
            </a:r>
          </a:p>
        </p:txBody>
      </p:sp>
      <p:pic>
        <p:nvPicPr>
          <p:cNvPr id="4" name="Picture 3"/>
          <p:cNvPicPr>
            <a:picLocks noChangeAspect="1"/>
          </p:cNvPicPr>
          <p:nvPr/>
        </p:nvPicPr>
        <p:blipFill>
          <a:blip r:embed="rId10"/>
          <a:stretch>
            <a:fillRect/>
          </a:stretch>
        </p:blipFill>
        <p:spPr>
          <a:xfrm>
            <a:off x="8826029" y="1124048"/>
            <a:ext cx="2717055" cy="2642555"/>
          </a:xfrm>
          <a:prstGeom prst="rect">
            <a:avLst/>
          </a:prstGeom>
        </p:spPr>
      </p:pic>
      <p:pic>
        <p:nvPicPr>
          <p:cNvPr id="5" name="Picture 4"/>
          <p:cNvPicPr>
            <a:picLocks noChangeAspect="1"/>
          </p:cNvPicPr>
          <p:nvPr/>
        </p:nvPicPr>
        <p:blipFill>
          <a:blip r:embed="rId11" cstate="print"/>
          <a:stretch>
            <a:fillRect/>
          </a:stretch>
        </p:blipFill>
        <p:spPr>
          <a:xfrm>
            <a:off x="7209277" y="3812871"/>
            <a:ext cx="4333807" cy="2305856"/>
          </a:xfrm>
          <a:prstGeom prst="rect">
            <a:avLst/>
          </a:prstGeom>
        </p:spPr>
      </p:pic>
    </p:spTree>
    <p:extLst>
      <p:ext uri="{BB962C8B-B14F-4D97-AF65-F5344CB8AC3E}">
        <p14:creationId xmlns:p14="http://schemas.microsoft.com/office/powerpoint/2010/main" xmlns="" val="31861140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OCF Architecture Overview</a:t>
            </a:r>
            <a:endParaRPr lang="ko-KR" altLang="en-US" dirty="0"/>
          </a:p>
        </p:txBody>
      </p:sp>
      <p:pic>
        <p:nvPicPr>
          <p:cNvPr id="4" name="Picture 3">
            <a:extLst>
              <a:ext uri="{FF2B5EF4-FFF2-40B4-BE49-F238E27FC236}">
                <a16:creationId xmlns:a16="http://schemas.microsoft.com/office/drawing/2014/main" xmlns="" id="{B4423424-84CC-494A-922C-36FE09FA87D2}"/>
              </a:ext>
            </a:extLst>
          </p:cNvPr>
          <p:cNvPicPr>
            <a:picLocks noChangeAspect="1"/>
          </p:cNvPicPr>
          <p:nvPr/>
        </p:nvPicPr>
        <p:blipFill>
          <a:blip r:embed="rId2"/>
          <a:stretch>
            <a:fillRect/>
          </a:stretch>
        </p:blipFill>
        <p:spPr>
          <a:xfrm>
            <a:off x="271462" y="1218275"/>
            <a:ext cx="11649075" cy="4943475"/>
          </a:xfrm>
          <a:prstGeom prst="rect">
            <a:avLst/>
          </a:prstGeom>
        </p:spPr>
      </p:pic>
    </p:spTree>
    <p:extLst>
      <p:ext uri="{BB962C8B-B14F-4D97-AF65-F5344CB8AC3E}">
        <p14:creationId xmlns:p14="http://schemas.microsoft.com/office/powerpoint/2010/main" xmlns="" val="1446848222"/>
      </p:ext>
    </p:extLst>
  </p:cSld>
  <p:clrMapOvr>
    <a:masterClrMapping/>
  </p:clrMapOvr>
  <p:timing>
    <p:tnLst>
      <p:par>
        <p:cTn id="1" dur="indefinite" restart="never" nodeType="tmRoot"/>
      </p:par>
    </p:tnLst>
  </p:timing>
</p:sld>
</file>

<file path=ppt/theme/theme1.xml><?xml version="1.0" encoding="utf-8"?>
<a:theme xmlns:a="http://schemas.openxmlformats.org/drawingml/2006/main" name="Graphic Deck_Theme B">
  <a:themeElements>
    <a:clrScheme name="OCF Theme">
      <a:dk1>
        <a:srgbClr val="656468"/>
      </a:dk1>
      <a:lt1>
        <a:srgbClr val="FFFFFF"/>
      </a:lt1>
      <a:dk2>
        <a:srgbClr val="007EA9"/>
      </a:dk2>
      <a:lt2>
        <a:srgbClr val="FFFFFF"/>
      </a:lt2>
      <a:accent1>
        <a:srgbClr val="006D98"/>
      </a:accent1>
      <a:accent2>
        <a:srgbClr val="58B142"/>
      </a:accent2>
      <a:accent3>
        <a:srgbClr val="8F8E8C"/>
      </a:accent3>
      <a:accent4>
        <a:srgbClr val="00A2E7"/>
      </a:accent4>
      <a:accent5>
        <a:srgbClr val="F06C19"/>
      </a:accent5>
      <a:accent6>
        <a:srgbClr val="F2B50E"/>
      </a:accent6>
      <a:hlink>
        <a:srgbClr val="00A2E7"/>
      </a:hlink>
      <a:folHlink>
        <a:srgbClr val="58B142"/>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CF">
  <a:themeElements>
    <a:clrScheme name="Custom 6">
      <a:dk1>
        <a:srgbClr val="000000"/>
      </a:dk1>
      <a:lt1>
        <a:srgbClr val="FFFFFF"/>
      </a:lt1>
      <a:dk2>
        <a:srgbClr val="005D83"/>
      </a:dk2>
      <a:lt2>
        <a:srgbClr val="FFFFFF"/>
      </a:lt2>
      <a:accent1>
        <a:srgbClr val="0090B7"/>
      </a:accent1>
      <a:accent2>
        <a:srgbClr val="68B953"/>
      </a:accent2>
      <a:accent3>
        <a:srgbClr val="717271"/>
      </a:accent3>
      <a:accent4>
        <a:srgbClr val="00B1EB"/>
      </a:accent4>
      <a:accent5>
        <a:srgbClr val="F06C19"/>
      </a:accent5>
      <a:accent6>
        <a:srgbClr val="FCC500"/>
      </a:accent6>
      <a:hlink>
        <a:srgbClr val="00B1EB"/>
      </a:hlink>
      <a:folHlink>
        <a:srgbClr val="68B953"/>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CF - B" id="{675AB949-5BDB-40AA-9154-C531EF6F7547}" vid="{ADC53D70-75BC-410A-B996-90B1AF48D26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8319</TotalTime>
  <Words>1276</Words>
  <Application>Microsoft Office PowerPoint</Application>
  <PresentationFormat>Custom</PresentationFormat>
  <Paragraphs>247</Paragraphs>
  <Slides>16</Slides>
  <Notes>5</Notes>
  <HiddenSlides>0</HiddenSlides>
  <MMClips>1</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16</vt:i4>
      </vt:variant>
    </vt:vector>
  </HeadingPairs>
  <TitlesOfParts>
    <vt:vector size="19" baseType="lpstr">
      <vt:lpstr>Graphic Deck_Theme B</vt:lpstr>
      <vt:lpstr>OCF</vt:lpstr>
      <vt:lpstr>Visio</vt:lpstr>
      <vt:lpstr>INTERWORKING OCF – oneM2M</vt:lpstr>
      <vt:lpstr>IoT Boom: The Incoming Data Flood…</vt:lpstr>
      <vt:lpstr>Slide 3</vt:lpstr>
      <vt:lpstr>How do we achieve true Interoperability?</vt:lpstr>
      <vt:lpstr>What is OCF?</vt:lpstr>
      <vt:lpstr>OCF: Members &amp; Partners</vt:lpstr>
      <vt:lpstr>OCF: Work Groups &amp; Projects </vt:lpstr>
      <vt:lpstr>OCF Certified Devices [3000+ -&gt; Representative List below]</vt:lpstr>
      <vt:lpstr>OCF Architecture Overview</vt:lpstr>
      <vt:lpstr>OCF-oneM2M Interworking</vt:lpstr>
      <vt:lpstr>OCF-oneM2M Synergy</vt:lpstr>
      <vt:lpstr>OCF Bridge: Definition</vt:lpstr>
      <vt:lpstr>OCF Bridge: Example</vt:lpstr>
      <vt:lpstr>Interworking demo</vt:lpstr>
      <vt:lpstr>Sample Use Cases:  Combined OCF and oneM2M interaction</vt:lpstr>
      <vt:lpstr>THANK YOU</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OCF: Membership</dc:title>
  <dc:creator>Vivek Shivaswamy.</dc:creator>
  <cp:lastModifiedBy>serverroom</cp:lastModifiedBy>
  <cp:revision>291</cp:revision>
  <dcterms:created xsi:type="dcterms:W3CDTF">2017-06-15T09:16:33Z</dcterms:created>
  <dcterms:modified xsi:type="dcterms:W3CDTF">2019-09-25T07:04:17Z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C:\Users\vivek.s4\Desktop\OCF_Introduction_TEC meeting.pptx</vt:lpwstr>
  </property>
</Properties>
</file>